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88" r:id="rId2"/>
    <p:sldId id="304" r:id="rId3"/>
    <p:sldId id="256" r:id="rId4"/>
    <p:sldId id="307" r:id="rId5"/>
    <p:sldId id="260" r:id="rId6"/>
    <p:sldId id="309" r:id="rId7"/>
    <p:sldId id="257" r:id="rId8"/>
    <p:sldId id="355" r:id="rId9"/>
    <p:sldId id="258" r:id="rId10"/>
    <p:sldId id="259" r:id="rId11"/>
    <p:sldId id="308" r:id="rId12"/>
    <p:sldId id="261" r:id="rId13"/>
    <p:sldId id="292" r:id="rId14"/>
    <p:sldId id="294" r:id="rId15"/>
    <p:sldId id="262" r:id="rId16"/>
    <p:sldId id="263" r:id="rId17"/>
    <p:sldId id="318" r:id="rId18"/>
    <p:sldId id="344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8" r:id="rId28"/>
    <p:sldId id="356" r:id="rId29"/>
    <p:sldId id="327" r:id="rId30"/>
    <p:sldId id="333" r:id="rId31"/>
    <p:sldId id="329" r:id="rId32"/>
    <p:sldId id="330" r:id="rId33"/>
    <p:sldId id="331" r:id="rId34"/>
    <p:sldId id="310" r:id="rId35"/>
    <p:sldId id="264" r:id="rId36"/>
    <p:sldId id="265" r:id="rId37"/>
    <p:sldId id="266" r:id="rId38"/>
    <p:sldId id="375" r:id="rId39"/>
    <p:sldId id="340" r:id="rId40"/>
    <p:sldId id="306" r:id="rId41"/>
    <p:sldId id="267" r:id="rId42"/>
    <p:sldId id="268" r:id="rId43"/>
    <p:sldId id="272" r:id="rId44"/>
    <p:sldId id="269" r:id="rId45"/>
    <p:sldId id="353" r:id="rId46"/>
    <p:sldId id="311" r:id="rId47"/>
    <p:sldId id="271" r:id="rId48"/>
    <p:sldId id="354" r:id="rId49"/>
    <p:sldId id="270" r:id="rId50"/>
    <p:sldId id="357" r:id="rId51"/>
    <p:sldId id="350" r:id="rId52"/>
    <p:sldId id="351" r:id="rId53"/>
    <p:sldId id="352" r:id="rId54"/>
    <p:sldId id="358" r:id="rId55"/>
    <p:sldId id="314" r:id="rId56"/>
    <p:sldId id="349" r:id="rId57"/>
    <p:sldId id="335" r:id="rId58"/>
    <p:sldId id="312" r:id="rId59"/>
    <p:sldId id="282" r:id="rId60"/>
    <p:sldId id="278" r:id="rId61"/>
    <p:sldId id="289" r:id="rId62"/>
    <p:sldId id="280" r:id="rId63"/>
    <p:sldId id="283" r:id="rId64"/>
    <p:sldId id="284" r:id="rId65"/>
    <p:sldId id="286" r:id="rId66"/>
    <p:sldId id="285" r:id="rId67"/>
    <p:sldId id="343" r:id="rId68"/>
    <p:sldId id="287" r:id="rId69"/>
    <p:sldId id="315" r:id="rId70"/>
    <p:sldId id="290" r:id="rId71"/>
    <p:sldId id="291" r:id="rId72"/>
    <p:sldId id="334" r:id="rId73"/>
    <p:sldId id="297" r:id="rId74"/>
    <p:sldId id="295" r:id="rId75"/>
    <p:sldId id="296" r:id="rId76"/>
    <p:sldId id="298" r:id="rId77"/>
    <p:sldId id="316" r:id="rId78"/>
    <p:sldId id="300" r:id="rId79"/>
    <p:sldId id="336" r:id="rId80"/>
    <p:sldId id="374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73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C30E-056C-4CB2-883A-2E66914C9DE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D6706-4257-43AF-9A20-2AE72473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D6706-4257-43AF-9A20-2AE7247376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86A7D-1A95-4E77-9C32-1BA241870D4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1718-6451-452D-AEF5-CEF3BAB3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dirty="0" smtClean="0"/>
              <a:t>Crew Development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914400"/>
          </a:xfrm>
        </p:spPr>
        <p:txBody>
          <a:bodyPr/>
          <a:lstStyle/>
          <a:p>
            <a:r>
              <a:rPr lang="en-US" b="1" dirty="0" smtClean="0"/>
              <a:t>Mentoring Skippers and Crew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Dave Beckett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2971800" cy="4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dirty="0" smtClean="0"/>
              <a:t>Performance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Do </a:t>
            </a:r>
            <a:r>
              <a:rPr lang="en-US" sz="3600" dirty="0"/>
              <a:t>your best</a:t>
            </a:r>
            <a:endParaRPr lang="en-US" sz="2400" dirty="0"/>
          </a:p>
          <a:p>
            <a:r>
              <a:rPr lang="en-US" sz="3600" dirty="0"/>
              <a:t>Expect to make </a:t>
            </a:r>
            <a:r>
              <a:rPr lang="en-US" sz="3600" dirty="0" smtClean="0"/>
              <a:t>mistakes</a:t>
            </a:r>
            <a:r>
              <a:rPr lang="en-US" sz="1200" dirty="0" smtClean="0"/>
              <a:t> Stuff happens</a:t>
            </a:r>
            <a:endParaRPr lang="en-US" sz="3600" dirty="0" smtClean="0"/>
          </a:p>
          <a:p>
            <a:r>
              <a:rPr lang="en-US" sz="3600" dirty="0" smtClean="0"/>
              <a:t>Adapt and overcome </a:t>
            </a:r>
            <a:r>
              <a:rPr lang="en-US" sz="1200" dirty="0" smtClean="0"/>
              <a:t>Deal with it</a:t>
            </a:r>
            <a:r>
              <a:rPr lang="en-US" sz="3600" dirty="0" smtClean="0"/>
              <a:t> </a:t>
            </a:r>
            <a:endParaRPr lang="en-US" sz="2400" dirty="0"/>
          </a:p>
          <a:p>
            <a:r>
              <a:rPr lang="en-US" sz="3600" dirty="0"/>
              <a:t>Be receptive to instruction and constructive </a:t>
            </a:r>
            <a:r>
              <a:rPr lang="en-US" sz="3600" dirty="0" smtClean="0"/>
              <a:t>input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648200" y="1752600"/>
            <a:ext cx="4038600" cy="3188905"/>
          </a:xfrm>
        </p:spPr>
      </p:pic>
    </p:spTree>
    <p:extLst>
      <p:ext uri="{BB962C8B-B14F-4D97-AF65-F5344CB8AC3E}">
        <p14:creationId xmlns:p14="http://schemas.microsoft.com/office/powerpoint/2010/main" val="40710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9144000" cy="44805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 to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Rule # 1: Skipper </a:t>
            </a:r>
            <a:r>
              <a:rPr lang="en-US" b="1" dirty="0" smtClean="0"/>
              <a:t>Is </a:t>
            </a:r>
            <a:r>
              <a:rPr lang="en-US" b="1" dirty="0"/>
              <a:t>in </a:t>
            </a:r>
            <a:r>
              <a:rPr lang="en-US" b="1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smtClean="0"/>
              <a:t>There’s </a:t>
            </a:r>
            <a:r>
              <a:rPr lang="en-US" sz="3500" dirty="0"/>
              <a:t>only one </a:t>
            </a:r>
            <a:r>
              <a:rPr lang="en-US" sz="3500" dirty="0" smtClean="0"/>
              <a:t>skipper</a:t>
            </a:r>
            <a:endParaRPr lang="en-US" sz="1900" dirty="0"/>
          </a:p>
          <a:p>
            <a:r>
              <a:rPr lang="en-US" sz="3500" dirty="0"/>
              <a:t>Ok to ask the skipper questions</a:t>
            </a:r>
            <a:endParaRPr lang="en-US" sz="2200" dirty="0"/>
          </a:p>
          <a:p>
            <a:r>
              <a:rPr lang="en-US" sz="3500" dirty="0"/>
              <a:t>Not ok to </a:t>
            </a:r>
            <a:r>
              <a:rPr lang="en-US" sz="3500" dirty="0" smtClean="0"/>
              <a:t>question/second guess </a:t>
            </a:r>
            <a:r>
              <a:rPr lang="en-US" sz="3500" dirty="0"/>
              <a:t>the skipper</a:t>
            </a:r>
            <a:endParaRPr lang="en-US" sz="2200" dirty="0"/>
          </a:p>
          <a:p>
            <a:r>
              <a:rPr lang="en-US" sz="3500" dirty="0" smtClean="0"/>
              <a:t>Crew </a:t>
            </a:r>
            <a:r>
              <a:rPr lang="en-US" sz="3500" dirty="0"/>
              <a:t>must defer to the </a:t>
            </a:r>
            <a:r>
              <a:rPr lang="en-US" sz="3500" dirty="0" smtClean="0"/>
              <a:t>skipper for </a:t>
            </a:r>
            <a:r>
              <a:rPr lang="en-US" sz="3500" dirty="0"/>
              <a:t>decisions regarding operating the </a:t>
            </a:r>
            <a:r>
              <a:rPr lang="en-US" sz="3500" dirty="0" smtClean="0"/>
              <a:t>boat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lvl="2" indent="0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Exceptions: Safety or ethics or law </a:t>
            </a:r>
            <a:r>
              <a:rPr lang="en-US" sz="2600" i="1" dirty="0">
                <a:solidFill>
                  <a:srgbClr val="FF0000"/>
                </a:solidFill>
              </a:rPr>
              <a:t>when you know you are right</a:t>
            </a:r>
            <a:endParaRPr lang="en-US" sz="15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Pay attention</a:t>
            </a:r>
          </a:p>
          <a:p>
            <a:pPr lvl="0"/>
            <a:r>
              <a:rPr lang="en-US" dirty="0"/>
              <a:t>Anticipate </a:t>
            </a:r>
            <a:endParaRPr lang="en-US" dirty="0" smtClean="0"/>
          </a:p>
          <a:p>
            <a:pPr lvl="0"/>
            <a:r>
              <a:rPr lang="en-US" dirty="0" smtClean="0"/>
              <a:t>Do </a:t>
            </a:r>
            <a:r>
              <a:rPr lang="en-US" dirty="0"/>
              <a:t>what your told</a:t>
            </a:r>
          </a:p>
          <a:p>
            <a:pPr lvl="0"/>
            <a:r>
              <a:rPr lang="en-US" dirty="0"/>
              <a:t>Ask questions if you don’t </a:t>
            </a:r>
            <a:r>
              <a:rPr lang="en-US" dirty="0" smtClean="0"/>
              <a:t>understand</a:t>
            </a:r>
          </a:p>
          <a:p>
            <a:pPr lvl="0"/>
            <a:r>
              <a:rPr lang="en-US" dirty="0" smtClean="0"/>
              <a:t>Have fun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Don’t argue with </a:t>
            </a:r>
            <a:r>
              <a:rPr lang="en-US" dirty="0" smtClean="0"/>
              <a:t>your skipper.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It’s </a:t>
            </a:r>
            <a:r>
              <a:rPr lang="en-US" i="1" dirty="0">
                <a:solidFill>
                  <a:srgbClr val="FF0000"/>
                </a:solidFill>
              </a:rPr>
              <a:t>ok to discuss strategies or options, but when the skipper gives a command, obey it and do your best.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62" y="2438400"/>
            <a:ext cx="254543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Parts of the boat</a:t>
            </a:r>
            <a:r>
              <a:rPr lang="en-US" dirty="0"/>
              <a:t> – Rigging and controls and their function</a:t>
            </a:r>
          </a:p>
          <a:p>
            <a:pPr lvl="0"/>
            <a:r>
              <a:rPr lang="en-US" b="1" dirty="0"/>
              <a:t>Basic sailing theory</a:t>
            </a:r>
            <a:r>
              <a:rPr lang="en-US" dirty="0"/>
              <a:t> – Know a little about what makes the boat go.</a:t>
            </a:r>
          </a:p>
          <a:p>
            <a:pPr lvl="0"/>
            <a:r>
              <a:rPr lang="en-US" b="1" dirty="0"/>
              <a:t>Rules of the road</a:t>
            </a:r>
            <a:r>
              <a:rPr lang="en-US" dirty="0"/>
              <a:t> – Basic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Knots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Bowline – </a:t>
            </a:r>
            <a:r>
              <a:rPr lang="en-US" sz="3300" dirty="0" smtClean="0">
                <a:solidFill>
                  <a:srgbClr val="FF0000"/>
                </a:solidFill>
              </a:rPr>
              <a:t>the one to know if you only know one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Figure Eight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Reef knot/square knot</a:t>
            </a:r>
          </a:p>
          <a:p>
            <a:r>
              <a:rPr lang="en-US" dirty="0"/>
              <a:t>Cleat hitch</a:t>
            </a:r>
          </a:p>
          <a:p>
            <a:r>
              <a:rPr lang="en-US" dirty="0" smtClean="0"/>
              <a:t>Clove hitch</a:t>
            </a:r>
          </a:p>
          <a:p>
            <a:endParaRPr lang="en-US" dirty="0"/>
          </a:p>
          <a:p>
            <a:endParaRPr lang="en-US" dirty="0" smtClean="0"/>
          </a:p>
          <a:p>
            <a:pPr marL="0" lv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Practice tying </a:t>
            </a:r>
            <a:r>
              <a:rPr lang="en-US" i="1" dirty="0" smtClean="0">
                <a:solidFill>
                  <a:srgbClr val="FF0000"/>
                </a:solidFill>
              </a:rPr>
              <a:t>these knots </a:t>
            </a:r>
            <a:r>
              <a:rPr lang="en-US" i="1" dirty="0">
                <a:solidFill>
                  <a:srgbClr val="FF0000"/>
                </a:solidFill>
              </a:rPr>
              <a:t>until you are confident that you can tie them quickly under </a:t>
            </a:r>
            <a:r>
              <a:rPr lang="en-US" i="1" dirty="0" smtClean="0">
                <a:solidFill>
                  <a:srgbClr val="FF0000"/>
                </a:solidFill>
              </a:rPr>
              <a:t>stress.</a:t>
            </a:r>
            <a:endParaRPr lang="en-US" sz="1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Sailing Fundamentals for Crew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984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Sailboat Go </a:t>
            </a:r>
            <a:br>
              <a:rPr lang="en-US" dirty="0" smtClean="0"/>
            </a:br>
            <a:r>
              <a:rPr lang="en-US" sz="2000" dirty="0" smtClean="0"/>
              <a:t>Basic Aerodynamics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8" y="1676400"/>
            <a:ext cx="8161312" cy="3733800"/>
          </a:xfrm>
        </p:spPr>
      </p:pic>
    </p:spTree>
    <p:extLst>
      <p:ext uri="{BB962C8B-B14F-4D97-AF65-F5344CB8AC3E}">
        <p14:creationId xmlns:p14="http://schemas.microsoft.com/office/powerpoint/2010/main" val="4227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Sailboat Go </a:t>
            </a:r>
            <a:br>
              <a:rPr lang="en-US" dirty="0" smtClean="0"/>
            </a:br>
            <a:r>
              <a:rPr lang="en-US" sz="2000" dirty="0" smtClean="0"/>
              <a:t>Forces Acting on a Sail</a:t>
            </a:r>
            <a:endParaRPr lang="en-US" sz="2000" dirty="0"/>
          </a:p>
        </p:txBody>
      </p:sp>
      <p:pic>
        <p:nvPicPr>
          <p:cNvPr id="6" name="Content Placeholder 5" descr="American Model Yachting Associ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3" t="42672" r="31814" b="36988"/>
          <a:stretch/>
        </p:blipFill>
        <p:spPr>
          <a:xfrm>
            <a:off x="1480457" y="2064327"/>
            <a:ext cx="6342744" cy="3255818"/>
          </a:xfrm>
        </p:spPr>
      </p:pic>
    </p:spTree>
    <p:extLst>
      <p:ext uri="{BB962C8B-B14F-4D97-AF65-F5344CB8AC3E}">
        <p14:creationId xmlns:p14="http://schemas.microsoft.com/office/powerpoint/2010/main" val="15943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Going to Talk About?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/>
              <a:t>How to be great crew</a:t>
            </a:r>
          </a:p>
          <a:p>
            <a:pPr lvl="0"/>
            <a:r>
              <a:rPr lang="en-US" dirty="0" smtClean="0"/>
              <a:t>Knowledge and skills</a:t>
            </a:r>
            <a:endParaRPr lang="en-US" dirty="0"/>
          </a:p>
          <a:p>
            <a:pPr lvl="0"/>
            <a:r>
              <a:rPr lang="en-US" dirty="0" smtClean="0"/>
              <a:t>Sailing the boat</a:t>
            </a:r>
          </a:p>
          <a:p>
            <a:pPr lvl="0"/>
            <a:r>
              <a:rPr lang="en-US" dirty="0" smtClean="0"/>
              <a:t>Expectations</a:t>
            </a:r>
          </a:p>
          <a:p>
            <a:pPr lvl="0"/>
            <a:r>
              <a:rPr lang="en-US" dirty="0" smtClean="0"/>
              <a:t>The skipper as mentor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79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Sail</a:t>
            </a:r>
            <a:endParaRPr lang="en-US" dirty="0"/>
          </a:p>
        </p:txBody>
      </p:sp>
      <p:pic>
        <p:nvPicPr>
          <p:cNvPr id="4" name="Content Placeholder 3" descr="American Model Yachting Associ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20030" r="25084" b="1378"/>
          <a:stretch/>
        </p:blipFill>
        <p:spPr>
          <a:xfrm>
            <a:off x="2362200" y="1474193"/>
            <a:ext cx="4260273" cy="5172429"/>
          </a:xfrm>
        </p:spPr>
      </p:pic>
    </p:spTree>
    <p:extLst>
      <p:ext uri="{BB962C8B-B14F-4D97-AF65-F5344CB8AC3E}">
        <p14:creationId xmlns:p14="http://schemas.microsoft.com/office/powerpoint/2010/main" val="30214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95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Tacking</a:t>
            </a:r>
            <a:endParaRPr lang="en-US" dirty="0"/>
          </a:p>
        </p:txBody>
      </p:sp>
      <p:pic>
        <p:nvPicPr>
          <p:cNvPr id="4" name="Content Placeholder 3" descr="American Model Yachting Associ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7" t="31913" r="32323" b="17764"/>
          <a:stretch/>
        </p:blipFill>
        <p:spPr>
          <a:xfrm>
            <a:off x="2667000" y="1612617"/>
            <a:ext cx="3657600" cy="4864383"/>
          </a:xfrm>
        </p:spPr>
      </p:pic>
    </p:spTree>
    <p:extLst>
      <p:ext uri="{BB962C8B-B14F-4D97-AF65-F5344CB8AC3E}">
        <p14:creationId xmlns:p14="http://schemas.microsoft.com/office/powerpoint/2010/main" val="9475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Downwind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1987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Jibing/Gybing</a:t>
            </a:r>
            <a:endParaRPr lang="en-US" dirty="0"/>
          </a:p>
        </p:txBody>
      </p:sp>
      <p:pic>
        <p:nvPicPr>
          <p:cNvPr id="4" name="Content Placeholder 3" descr="American Model Yachting Associ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9" t="48174" r="27609" b="29623"/>
          <a:stretch/>
        </p:blipFill>
        <p:spPr>
          <a:xfrm>
            <a:off x="493691" y="2514601"/>
            <a:ext cx="7964509" cy="3124200"/>
          </a:xfrm>
        </p:spPr>
      </p:pic>
    </p:spTree>
    <p:extLst>
      <p:ext uri="{BB962C8B-B14F-4D97-AF65-F5344CB8AC3E}">
        <p14:creationId xmlns:p14="http://schemas.microsoft.com/office/powerpoint/2010/main" val="2113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Parts of a Sailboat</a:t>
            </a:r>
            <a:endParaRPr lang="en-US" dirty="0"/>
          </a:p>
        </p:txBody>
      </p:sp>
      <p:pic>
        <p:nvPicPr>
          <p:cNvPr id="6" name="Content Placeholder 5" descr="6 Best Images of Sailing Ship Sail Diagram - Sailboat Parts Diagram, Sailboat Sail Parts and Sa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14698" r="13122"/>
          <a:stretch/>
        </p:blipFill>
        <p:spPr>
          <a:xfrm>
            <a:off x="1219200" y="1178885"/>
            <a:ext cx="6331528" cy="5287537"/>
          </a:xfrm>
        </p:spPr>
      </p:pic>
    </p:spTree>
    <p:extLst>
      <p:ext uri="{BB962C8B-B14F-4D97-AF65-F5344CB8AC3E}">
        <p14:creationId xmlns:p14="http://schemas.microsoft.com/office/powerpoint/2010/main" val="10522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Flying Scot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Items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Keep Clear of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Boom – most dangerous thing on the boat</a:t>
            </a:r>
          </a:p>
          <a:p>
            <a:r>
              <a:rPr lang="en-US" sz="4400" dirty="0" smtClean="0"/>
              <a:t>Centerboard rollers </a:t>
            </a:r>
          </a:p>
          <a:p>
            <a:r>
              <a:rPr lang="en-US" sz="4400" dirty="0" smtClean="0"/>
              <a:t>Cleats and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Items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Keep Clear of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Lines under tension</a:t>
            </a:r>
          </a:p>
          <a:p>
            <a:r>
              <a:rPr lang="en-US" sz="4000" dirty="0" smtClean="0"/>
              <a:t>Booms </a:t>
            </a:r>
            <a:r>
              <a:rPr lang="en-US" sz="4000" dirty="0" smtClean="0"/>
              <a:t>of other boats</a:t>
            </a:r>
          </a:p>
          <a:p>
            <a:r>
              <a:rPr lang="en-US" sz="4000" dirty="0" smtClean="0"/>
              <a:t>Crushing hazards – boats, piers, pilings (Keep extremities inside boat)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 Vang, Outhaul &amp; Winch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323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Sail With Skippers Who: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/>
              <a:t>Are </a:t>
            </a:r>
            <a:r>
              <a:rPr lang="en-US" sz="3600" b="1" dirty="0"/>
              <a:t>competent </a:t>
            </a:r>
            <a:r>
              <a:rPr lang="en-US" sz="3600" dirty="0"/>
              <a:t>– You want to learn</a:t>
            </a:r>
          </a:p>
          <a:p>
            <a:pPr lvl="0"/>
            <a:r>
              <a:rPr lang="en-US" sz="3600" b="1" dirty="0"/>
              <a:t>Safe</a:t>
            </a:r>
            <a:r>
              <a:rPr lang="en-US" sz="3600" dirty="0"/>
              <a:t> – You want to come back</a:t>
            </a:r>
          </a:p>
          <a:p>
            <a:pPr lvl="0"/>
            <a:r>
              <a:rPr lang="en-US" sz="3600" b="1" dirty="0"/>
              <a:t>Don’t yell </a:t>
            </a:r>
            <a:r>
              <a:rPr lang="en-US" sz="3600" dirty="0"/>
              <a:t>– You want to have fun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These </a:t>
            </a:r>
            <a:r>
              <a:rPr lang="en-US" i="1" dirty="0"/>
              <a:t>are important constants whether you’re </a:t>
            </a:r>
            <a:r>
              <a:rPr lang="en-US" i="1" dirty="0" smtClean="0"/>
              <a:t>day sailing</a:t>
            </a:r>
            <a:r>
              <a:rPr lang="en-US" i="1" dirty="0"/>
              <a:t>, racing, or cruising on the ocean.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Centerboard and Rollers and Cleat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9"/>
          <a:stretch/>
        </p:blipFill>
        <p:spPr>
          <a:xfrm rot="5400000">
            <a:off x="1960790" y="1679009"/>
            <a:ext cx="5222418" cy="4525963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343400" y="1981200"/>
            <a:ext cx="1447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4191000"/>
            <a:ext cx="1371600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Be aware of the following</a:t>
            </a:r>
          </a:p>
          <a:p>
            <a:r>
              <a:rPr lang="en-US" dirty="0" smtClean="0"/>
              <a:t>Wind speed</a:t>
            </a:r>
          </a:p>
          <a:p>
            <a:r>
              <a:rPr lang="en-US" dirty="0" smtClean="0"/>
              <a:t>Air temp</a:t>
            </a:r>
          </a:p>
          <a:p>
            <a:r>
              <a:rPr lang="en-US" dirty="0" smtClean="0"/>
              <a:t>Water temp</a:t>
            </a:r>
          </a:p>
          <a:p>
            <a:r>
              <a:rPr lang="en-US" dirty="0" smtClean="0"/>
              <a:t>Vessel traffic</a:t>
            </a:r>
          </a:p>
          <a:p>
            <a:r>
              <a:rPr lang="en-US" dirty="0" smtClean="0"/>
              <a:t>Changing conditions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Bring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In the beginning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 smtClean="0"/>
              <a:t>Sunscreen </a:t>
            </a:r>
            <a:r>
              <a:rPr lang="en-US" dirty="0" smtClean="0"/>
              <a:t>– </a:t>
            </a:r>
            <a:r>
              <a:rPr lang="en-US" i="1" dirty="0" smtClean="0"/>
              <a:t>zinc/titanium oxide physical block</a:t>
            </a:r>
          </a:p>
          <a:p>
            <a:r>
              <a:rPr lang="en-US" b="1" dirty="0" smtClean="0"/>
              <a:t>Sunglasses</a:t>
            </a:r>
            <a:r>
              <a:rPr lang="en-US" dirty="0" smtClean="0"/>
              <a:t> (polarized) – </a:t>
            </a:r>
            <a:r>
              <a:rPr lang="en-US" i="1" dirty="0" smtClean="0"/>
              <a:t>that you can afford to lose</a:t>
            </a:r>
          </a:p>
          <a:p>
            <a:r>
              <a:rPr lang="en-US" b="1" dirty="0" smtClean="0"/>
              <a:t>Proper footwear </a:t>
            </a:r>
            <a:r>
              <a:rPr lang="en-US" dirty="0" smtClean="0"/>
              <a:t>– </a:t>
            </a:r>
            <a:r>
              <a:rPr lang="en-US" i="1" dirty="0" smtClean="0"/>
              <a:t>non-marking athletic shoe</a:t>
            </a:r>
          </a:p>
          <a:p>
            <a:pPr lvl="1"/>
            <a:r>
              <a:rPr lang="en-US" dirty="0" smtClean="0"/>
              <a:t>Converse Chuck Taylor ($26) – </a:t>
            </a:r>
            <a:r>
              <a:rPr lang="en-US" i="1" dirty="0" smtClean="0"/>
              <a:t>great for FS sailing</a:t>
            </a:r>
          </a:p>
          <a:p>
            <a:pPr lvl="1"/>
            <a:r>
              <a:rPr lang="en-US" dirty="0" smtClean="0"/>
              <a:t>Sperry ($50-$130)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53000"/>
            <a:ext cx="1970617" cy="14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Bring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After you get into it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 smtClean="0"/>
              <a:t>Winch handle </a:t>
            </a:r>
            <a:r>
              <a:rPr lang="en-US" dirty="0" smtClean="0"/>
              <a:t>($7-$11) – </a:t>
            </a:r>
            <a:r>
              <a:rPr lang="en-US" i="1" dirty="0" smtClean="0"/>
              <a:t>keep it in your PFD or pocket</a:t>
            </a:r>
          </a:p>
          <a:p>
            <a:r>
              <a:rPr lang="en-US" b="1" dirty="0" smtClean="0"/>
              <a:t>Sailing Gloves </a:t>
            </a:r>
            <a:r>
              <a:rPr lang="en-US" dirty="0" smtClean="0"/>
              <a:t>($25-$45) – </a:t>
            </a:r>
            <a:r>
              <a:rPr lang="en-US" i="1" dirty="0" smtClean="0"/>
              <a:t>not necessary but protect hands; wear them if you race</a:t>
            </a:r>
          </a:p>
          <a:p>
            <a:r>
              <a:rPr lang="en-US" b="1" dirty="0" smtClean="0"/>
              <a:t>Riggers knife/folding knife </a:t>
            </a:r>
            <a:r>
              <a:rPr lang="en-US" dirty="0" smtClean="0"/>
              <a:t>($30-$100) – </a:t>
            </a:r>
            <a:r>
              <a:rPr lang="en-US" i="1" dirty="0" smtClean="0"/>
              <a:t>keep on your body</a:t>
            </a:r>
            <a:endParaRPr lang="en-US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37919"/>
            <a:ext cx="2255308" cy="16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Actions/Behaviors of Effective Crew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994"/>
            <a:ext cx="7620000" cy="4524375"/>
          </a:xfrm>
        </p:spPr>
      </p:pic>
    </p:spTree>
    <p:extLst>
      <p:ext uri="{BB962C8B-B14F-4D97-AF65-F5344CB8AC3E}">
        <p14:creationId xmlns:p14="http://schemas.microsoft.com/office/powerpoint/2010/main" val="3396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Lookout – Observe and R</a:t>
            </a:r>
            <a:r>
              <a:rPr lang="en-US" dirty="0" smtClean="0"/>
              <a:t>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Hazards </a:t>
            </a:r>
            <a:r>
              <a:rPr lang="en-US" dirty="0"/>
              <a:t>to navigation</a:t>
            </a:r>
            <a:endParaRPr lang="en-US" sz="2000" dirty="0"/>
          </a:p>
          <a:p>
            <a:r>
              <a:rPr lang="en-US" dirty="0" smtClean="0"/>
              <a:t>Nav-aids</a:t>
            </a:r>
            <a:r>
              <a:rPr lang="en-US" dirty="0"/>
              <a:t>: </a:t>
            </a:r>
            <a:r>
              <a:rPr lang="en-US" dirty="0" smtClean="0"/>
              <a:t>buoys/day marks</a:t>
            </a:r>
            <a:endParaRPr lang="en-US" sz="2000" dirty="0"/>
          </a:p>
          <a:p>
            <a:r>
              <a:rPr lang="en-US" dirty="0"/>
              <a:t>Wind: gusts, lulls, shifts</a:t>
            </a:r>
            <a:endParaRPr lang="en-US" sz="2200" dirty="0"/>
          </a:p>
          <a:p>
            <a:r>
              <a:rPr lang="en-US" dirty="0"/>
              <a:t>Current</a:t>
            </a:r>
            <a:endParaRPr lang="en-US" sz="2200" dirty="0"/>
          </a:p>
          <a:p>
            <a:r>
              <a:rPr lang="en-US" dirty="0" smtClean="0"/>
              <a:t>Boats </a:t>
            </a:r>
            <a:r>
              <a:rPr lang="en-US" dirty="0"/>
              <a:t>and shipping</a:t>
            </a:r>
            <a:endParaRPr lang="en-US" sz="2000" dirty="0"/>
          </a:p>
          <a:p>
            <a:pPr lvl="1"/>
            <a:r>
              <a:rPr lang="en-US" dirty="0"/>
              <a:t>Relative </a:t>
            </a:r>
            <a:r>
              <a:rPr lang="en-US" dirty="0" smtClean="0"/>
              <a:t>Bearing</a:t>
            </a:r>
            <a:endParaRPr lang="en-US" sz="1800" dirty="0" smtClean="0"/>
          </a:p>
          <a:p>
            <a:pPr lvl="1"/>
            <a:r>
              <a:rPr lang="en-US" dirty="0" smtClean="0"/>
              <a:t>Range</a:t>
            </a:r>
            <a:endParaRPr lang="en-US" sz="1800" dirty="0" smtClean="0"/>
          </a:p>
          <a:p>
            <a:pPr lvl="1"/>
            <a:r>
              <a:rPr lang="en-US" dirty="0" smtClean="0"/>
              <a:t>Tack </a:t>
            </a:r>
            <a:r>
              <a:rPr lang="en-US" dirty="0"/>
              <a:t>for sailing vessels/approximate course for MV</a:t>
            </a:r>
            <a:endParaRPr lang="en-US" sz="1800" dirty="0"/>
          </a:p>
          <a:p>
            <a:pPr lvl="1"/>
            <a:r>
              <a:rPr lang="en-US" dirty="0"/>
              <a:t>Rules situation: overtaking, crossing, CBDR, etc.</a:t>
            </a:r>
            <a:endParaRPr lang="en-US" sz="1800" dirty="0"/>
          </a:p>
          <a:p>
            <a:r>
              <a:rPr lang="en-US" dirty="0" smtClean="0"/>
              <a:t>Weather </a:t>
            </a:r>
            <a:r>
              <a:rPr lang="en-US" dirty="0"/>
              <a:t>and other environmental conditions</a:t>
            </a:r>
            <a:endParaRPr lang="en-US" sz="2200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CBDR = Constant Bearing, Decreasing Range = Risk of collision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7068"/>
          <a:stretch/>
        </p:blipFill>
        <p:spPr>
          <a:xfrm>
            <a:off x="4980708" y="1716733"/>
            <a:ext cx="3629892" cy="2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1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Safety </a:t>
            </a:r>
            <a:r>
              <a:rPr lang="en-US" sz="4000" dirty="0" smtClean="0"/>
              <a:t>Observer - Observe </a:t>
            </a:r>
            <a:r>
              <a:rPr lang="en-US" sz="4000" dirty="0"/>
              <a:t>and R</a:t>
            </a:r>
            <a:r>
              <a:rPr lang="en-US" sz="4000" dirty="0" smtClean="0"/>
              <a:t>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unsafe condition</a:t>
            </a:r>
            <a:endParaRPr lang="en-US" sz="2000" dirty="0"/>
          </a:p>
          <a:p>
            <a:r>
              <a:rPr lang="en-US" dirty="0"/>
              <a:t>Rigging or equipment malfunction or damage</a:t>
            </a:r>
            <a:endParaRPr lang="en-US" sz="2000" dirty="0"/>
          </a:p>
          <a:p>
            <a:r>
              <a:rPr lang="en-US" dirty="0"/>
              <a:t>Fouled running </a:t>
            </a:r>
            <a:r>
              <a:rPr lang="en-US" dirty="0" smtClean="0"/>
              <a:t>rigging</a:t>
            </a:r>
          </a:p>
          <a:p>
            <a:r>
              <a:rPr lang="en-US" dirty="0" smtClean="0"/>
              <a:t>Wingtip Vortex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Everybody onboard is a safety observer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Monitor Boat Performance</a:t>
            </a:r>
            <a:br>
              <a:rPr lang="en-US" dirty="0" smtClean="0"/>
            </a:br>
            <a:r>
              <a:rPr lang="en-US" sz="2700" i="1" dirty="0" smtClean="0"/>
              <a:t>Don’t Be </a:t>
            </a:r>
            <a:r>
              <a:rPr lang="en-US" sz="2700" i="1" dirty="0"/>
              <a:t>a </a:t>
            </a:r>
            <a:r>
              <a:rPr lang="en-US" sz="2700" i="1" dirty="0" smtClean="0"/>
              <a:t>Robot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Trim </a:t>
            </a:r>
            <a:r>
              <a:rPr lang="en-US" dirty="0"/>
              <a:t>and balance </a:t>
            </a:r>
            <a:endParaRPr lang="en-US" sz="2000" dirty="0"/>
          </a:p>
          <a:p>
            <a:r>
              <a:rPr lang="en-US" dirty="0"/>
              <a:t>Speed </a:t>
            </a:r>
            <a:endParaRPr lang="en-US" sz="2000" dirty="0"/>
          </a:p>
          <a:p>
            <a:r>
              <a:rPr lang="en-US" dirty="0"/>
              <a:t>Heading</a:t>
            </a:r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Any sudden or subtle changes that could indicate grounding or damage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Rudder and centerboard status; up or down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Anticipate and always be ready to raise centerboard on command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Quick Reactions to Help Avoid </a:t>
            </a:r>
            <a:r>
              <a:rPr lang="en-US" dirty="0" smtClean="0">
                <a:solidFill>
                  <a:srgbClr val="FF0000"/>
                </a:solidFill>
              </a:rPr>
              <a:t>Disaster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16" y="1295400"/>
            <a:ext cx="3339084" cy="49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Attentive Crew Can </a:t>
            </a:r>
            <a:r>
              <a:rPr lang="en-US" dirty="0" smtClean="0">
                <a:solidFill>
                  <a:srgbClr val="FF0000"/>
                </a:solidFill>
              </a:rPr>
              <a:t>Save the 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Boom Vang</a:t>
            </a:r>
            <a:r>
              <a:rPr lang="en-US" dirty="0" smtClean="0"/>
              <a:t>: Be </a:t>
            </a:r>
            <a:r>
              <a:rPr lang="en-US" dirty="0"/>
              <a:t>ready to quickly ease the boom vang </a:t>
            </a:r>
            <a:r>
              <a:rPr lang="en-US" dirty="0" smtClean="0"/>
              <a:t>when heading downwind (</a:t>
            </a:r>
            <a:r>
              <a:rPr lang="en-US" i="1" dirty="0" smtClean="0"/>
              <a:t>bearing </a:t>
            </a:r>
            <a:r>
              <a:rPr lang="en-US" i="1" dirty="0"/>
              <a:t>away to </a:t>
            </a:r>
            <a:r>
              <a:rPr lang="en-US" i="1" dirty="0" smtClean="0"/>
              <a:t>duck a starboard tack boat</a:t>
            </a:r>
            <a:r>
              <a:rPr lang="en-US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b="1" u="sng" dirty="0" smtClean="0"/>
              <a:t>Centerboard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ready to quickly raise the centerboard to clear shoals or anchor lines </a:t>
            </a:r>
            <a:endParaRPr lang="en-US" dirty="0" smtClean="0"/>
          </a:p>
          <a:p>
            <a:r>
              <a:rPr lang="en-US" dirty="0" smtClean="0"/>
              <a:t>Make sure it’s down when it’s time to go upwind</a:t>
            </a:r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Attentive crew can be the decisive factor in avoiding disasters like collisions or penalties.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3"/>
            <a:ext cx="9144000" cy="600891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Attributes for Crew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4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Immediate Actions Upon Grounding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u="sng" dirty="0" smtClean="0"/>
              <a:t>Tack</a:t>
            </a:r>
          </a:p>
          <a:p>
            <a:pPr marL="514350" lvl="0" indent="-514350">
              <a:buAutoNum type="arabicPeriod"/>
            </a:pPr>
            <a:r>
              <a:rPr lang="en-US" b="1" u="sng" dirty="0" smtClean="0"/>
              <a:t>Raise centerboard</a:t>
            </a:r>
            <a:r>
              <a:rPr lang="en-US" b="1" dirty="0" smtClean="0"/>
              <a:t> (CB) </a:t>
            </a:r>
            <a:r>
              <a:rPr lang="en-US" dirty="0" smtClean="0"/>
              <a:t>to decrease draft (half way or as far as necessary)</a:t>
            </a:r>
          </a:p>
          <a:p>
            <a:pPr marL="514350" lvl="0" indent="-514350">
              <a:buAutoNum type="arabicPeriod"/>
            </a:pPr>
            <a:r>
              <a:rPr lang="en-US" b="1" u="sng" dirty="0" smtClean="0"/>
              <a:t>Tack</a:t>
            </a:r>
            <a:r>
              <a:rPr lang="en-US" b="1" dirty="0"/>
              <a:t> </a:t>
            </a:r>
            <a:r>
              <a:rPr lang="en-US" b="1" dirty="0" smtClean="0"/>
              <a:t>immediately </a:t>
            </a:r>
            <a:r>
              <a:rPr lang="en-US" dirty="0" smtClean="0"/>
              <a:t>into deeper water while you have momentum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Back jib to help swing the bow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CB down just enough to aid in tacking/steering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Sail into fair water </a:t>
            </a:r>
            <a:r>
              <a:rPr lang="en-US" dirty="0" smtClean="0"/>
              <a:t>and ease CB down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not enough momentum to tack or if boat fails to tack:</a:t>
            </a:r>
          </a:p>
          <a:p>
            <a:pPr marL="0" indent="0">
              <a:buNone/>
            </a:pPr>
            <a:r>
              <a:rPr lang="en-US" b="1" u="sng" dirty="0" smtClean="0"/>
              <a:t>Jibe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Centerboard all the way up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Bear away and jibe: use sail trim to help turn boat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Sheet in on jib/over trim or back if necessary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Ease mainsheet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Use crew weight to turn and also heel the boat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Sail into fair water </a:t>
            </a:r>
            <a:r>
              <a:rPr lang="en-US" dirty="0" smtClean="0"/>
              <a:t>and ease CB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Communicator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</a:t>
            </a:r>
            <a:r>
              <a:rPr lang="en-US" dirty="0"/>
              <a:t>useful and critical info to skipper in a timely manner</a:t>
            </a:r>
            <a:endParaRPr lang="en-US" sz="2000" dirty="0"/>
          </a:p>
          <a:p>
            <a:r>
              <a:rPr lang="en-US" dirty="0"/>
              <a:t>Don’t overload the skipper with superfluous or useless information</a:t>
            </a:r>
            <a:endParaRPr lang="en-US" sz="2000" dirty="0"/>
          </a:p>
          <a:p>
            <a:r>
              <a:rPr lang="en-US" dirty="0"/>
              <a:t>Be prepared to use the vhf radio to communicate with other boats.  Be familiar with proper R/T procedures.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Odd </a:t>
            </a:r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Bailer</a:t>
            </a:r>
            <a:endParaRPr lang="en-US" sz="2000" dirty="0"/>
          </a:p>
          <a:p>
            <a:r>
              <a:rPr lang="en-US" dirty="0"/>
              <a:t>Knot untier and line unfouler</a:t>
            </a:r>
            <a:endParaRPr lang="en-US" sz="2000" dirty="0"/>
          </a:p>
          <a:p>
            <a:r>
              <a:rPr lang="en-US" dirty="0"/>
              <a:t>Temporary helmsman</a:t>
            </a:r>
            <a:endParaRPr lang="en-US" sz="2000" dirty="0"/>
          </a:p>
          <a:p>
            <a:r>
              <a:rPr lang="en-US" dirty="0"/>
              <a:t>Finder of lost things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Getting </a:t>
            </a:r>
            <a:r>
              <a:rPr lang="en-US" dirty="0" smtClean="0"/>
              <a:t>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</a:t>
            </a:r>
            <a:r>
              <a:rPr lang="en-US" dirty="0"/>
              <a:t>the skipper’s </a:t>
            </a:r>
            <a:r>
              <a:rPr lang="en-US" dirty="0" smtClean="0"/>
              <a:t>directions</a:t>
            </a:r>
            <a:endParaRPr lang="en-US" sz="2000" dirty="0"/>
          </a:p>
          <a:p>
            <a:r>
              <a:rPr lang="en-US" dirty="0"/>
              <a:t>Watch your skipper’s </a:t>
            </a:r>
            <a:r>
              <a:rPr lang="en-US" dirty="0" smtClean="0"/>
              <a:t>back</a:t>
            </a:r>
            <a:endParaRPr lang="en-US" sz="2000" dirty="0"/>
          </a:p>
          <a:p>
            <a:r>
              <a:rPr lang="en-US" dirty="0"/>
              <a:t>Keep the bow into the wind until directed otherwise</a:t>
            </a:r>
            <a:endParaRPr lang="en-US" sz="2000" dirty="0"/>
          </a:p>
          <a:p>
            <a:r>
              <a:rPr lang="en-US" dirty="0" smtClean="0">
                <a:solidFill>
                  <a:srgbClr val="FF0000"/>
                </a:solidFill>
              </a:rPr>
              <a:t>Don’t </a:t>
            </a:r>
            <a:r>
              <a:rPr lang="en-US" dirty="0">
                <a:solidFill>
                  <a:srgbClr val="FF0000"/>
                </a:solidFill>
              </a:rPr>
              <a:t>do anything that results in sails filling before the skipper directs </a:t>
            </a:r>
            <a:r>
              <a:rPr lang="en-US" dirty="0" smtClean="0">
                <a:solidFill>
                  <a:srgbClr val="FF0000"/>
                </a:solidFill>
              </a:rPr>
              <a:t>you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 smtClean="0"/>
              <a:t>Be </a:t>
            </a:r>
            <a:r>
              <a:rPr lang="en-US" dirty="0"/>
              <a:t>observant of traffic and other hazards during the departure and </a:t>
            </a:r>
            <a:r>
              <a:rPr lang="en-US" dirty="0" smtClean="0"/>
              <a:t>approach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Be </a:t>
            </a:r>
            <a:r>
              <a:rPr lang="en-US" b="1" dirty="0"/>
              <a:t>prepared </a:t>
            </a:r>
            <a:r>
              <a:rPr lang="en-US" b="1" dirty="0" smtClean="0"/>
              <a:t>to do the following with little or no warning:</a:t>
            </a:r>
          </a:p>
          <a:p>
            <a:r>
              <a:rPr lang="en-US" dirty="0"/>
              <a:t>E</a:t>
            </a:r>
            <a:r>
              <a:rPr lang="en-US" dirty="0" smtClean="0"/>
              <a:t>xactly </a:t>
            </a:r>
            <a:r>
              <a:rPr lang="en-US" dirty="0"/>
              <a:t>what you’re </a:t>
            </a:r>
            <a:r>
              <a:rPr lang="en-US" dirty="0" smtClean="0"/>
              <a:t>told</a:t>
            </a:r>
          </a:p>
          <a:p>
            <a:r>
              <a:rPr lang="en-US" dirty="0" smtClean="0"/>
              <a:t>Exact </a:t>
            </a:r>
            <a:r>
              <a:rPr lang="en-US" dirty="0"/>
              <a:t>opposite of what you were previously </a:t>
            </a:r>
            <a:r>
              <a:rPr lang="en-US" dirty="0" smtClean="0"/>
              <a:t>told</a:t>
            </a:r>
          </a:p>
          <a:p>
            <a:r>
              <a:rPr lang="en-US" dirty="0" smtClean="0"/>
              <a:t>Somewhere </a:t>
            </a:r>
            <a:r>
              <a:rPr lang="en-US" dirty="0"/>
              <a:t>in </a:t>
            </a:r>
            <a:r>
              <a:rPr lang="en-US" dirty="0" smtClean="0"/>
              <a:t>between</a:t>
            </a:r>
            <a:endParaRPr lang="en-US" sz="2000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During approach to </a:t>
            </a:r>
            <a:r>
              <a:rPr lang="en-US" i="1" dirty="0" smtClean="0">
                <a:solidFill>
                  <a:srgbClr val="FF0000"/>
                </a:solidFill>
              </a:rPr>
              <a:t>dock, don’t </a:t>
            </a:r>
            <a:r>
              <a:rPr lang="en-US" i="1" dirty="0">
                <a:solidFill>
                  <a:srgbClr val="FF0000"/>
                </a:solidFill>
              </a:rPr>
              <a:t>automatically jump up on the bow in an effort to be helpful.  Only step onto the bow if directed by </a:t>
            </a:r>
            <a:r>
              <a:rPr lang="en-US" i="1" dirty="0" smtClean="0">
                <a:solidFill>
                  <a:srgbClr val="FF0000"/>
                </a:solidFill>
              </a:rPr>
              <a:t>skipper.</a:t>
            </a:r>
            <a:endParaRPr lang="en-US" sz="2000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Docking With a Catch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Sailing The Boat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28" y="1524000"/>
            <a:ext cx="6366272" cy="4244181"/>
          </a:xfrm>
        </p:spPr>
      </p:pic>
    </p:spTree>
    <p:extLst>
      <p:ext uri="{BB962C8B-B14F-4D97-AF65-F5344CB8AC3E}">
        <p14:creationId xmlns:p14="http://schemas.microsoft.com/office/powerpoint/2010/main" val="37427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Trimming the Jib </a:t>
            </a:r>
            <a:r>
              <a:rPr lang="en-US" dirty="0"/>
              <a:t>– </a:t>
            </a:r>
            <a:r>
              <a:rPr lang="en-US" i="1" dirty="0" smtClean="0"/>
              <a:t>Be Proactive</a:t>
            </a:r>
            <a:endParaRPr lang="en-US" sz="6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Un-cleat jib sheets prior to tacking</a:t>
            </a:r>
          </a:p>
          <a:p>
            <a:r>
              <a:rPr lang="en-US" sz="3600" dirty="0" smtClean="0"/>
              <a:t>Don’t let the jib flog or luff excessively</a:t>
            </a:r>
          </a:p>
          <a:p>
            <a:r>
              <a:rPr lang="en-US" sz="3600" dirty="0"/>
              <a:t>Back the jib in light or choppy conditions to assist the helmsman during tacking </a:t>
            </a:r>
          </a:p>
          <a:p>
            <a:pPr lvl="0"/>
            <a:r>
              <a:rPr lang="en-US" sz="3600" dirty="0" smtClean="0"/>
              <a:t>Sail </a:t>
            </a:r>
            <a:r>
              <a:rPr lang="en-US" sz="3600" dirty="0"/>
              <a:t>handling and steering – Use jib/main trim to help steer in close quarters </a:t>
            </a:r>
          </a:p>
        </p:txBody>
      </p:sp>
    </p:spTree>
    <p:extLst>
      <p:ext uri="{BB962C8B-B14F-4D97-AF65-F5344CB8AC3E}">
        <p14:creationId xmlns:p14="http://schemas.microsoft.com/office/powerpoint/2010/main" val="1063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 anchor="t"/>
          <a:lstStyle/>
          <a:p>
            <a:pPr algn="ctr"/>
            <a:r>
              <a:rPr lang="en-US" sz="4400" b="0" dirty="0" smtClean="0"/>
              <a:t>Tacking – Jib Trim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8"/>
          <a:stretch/>
        </p:blipFill>
        <p:spPr>
          <a:xfrm>
            <a:off x="4260850" y="1761927"/>
            <a:ext cx="4197350" cy="287535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4691063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</a:rPr>
              <a:t>Before </a:t>
            </a:r>
            <a:r>
              <a:rPr lang="en-US" sz="3200" b="1" u="sng" dirty="0" smtClean="0">
                <a:solidFill>
                  <a:prstClr val="black"/>
                </a:solidFill>
              </a:rPr>
              <a:t>Tack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Uncleat jib sheets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</a:rPr>
              <a:t>During </a:t>
            </a:r>
            <a:r>
              <a:rPr lang="en-US" sz="3200" b="1" u="sng" dirty="0" smtClean="0">
                <a:solidFill>
                  <a:prstClr val="black"/>
                </a:solidFill>
              </a:rPr>
              <a:t>Tack   </a:t>
            </a:r>
            <a:r>
              <a:rPr lang="en-US" sz="3200" dirty="0" smtClean="0">
                <a:solidFill>
                  <a:prstClr val="black"/>
                </a:solidFill>
              </a:rPr>
              <a:t>Take </a:t>
            </a:r>
            <a:r>
              <a:rPr lang="en-US" sz="3200" dirty="0">
                <a:solidFill>
                  <a:prstClr val="black"/>
                </a:solidFill>
              </a:rPr>
              <a:t>out the slack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</a:rPr>
              <a:t>After </a:t>
            </a:r>
            <a:r>
              <a:rPr lang="en-US" sz="3200" b="1" u="sng" dirty="0" smtClean="0">
                <a:solidFill>
                  <a:prstClr val="black"/>
                </a:solidFill>
              </a:rPr>
              <a:t>Tack  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Shape and trim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Don’t crush shape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Flying Scots Sail Better Flat</a:t>
            </a:r>
            <a:br>
              <a:rPr lang="en-US" dirty="0" smtClean="0"/>
            </a:br>
            <a:r>
              <a:rPr lang="en-US" sz="2200" dirty="0"/>
              <a:t>E</a:t>
            </a:r>
            <a:r>
              <a:rPr lang="en-US" sz="2200" dirty="0" smtClean="0"/>
              <a:t>asier to Sail and Faster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Reducing heel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forward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Reduces leeway</a:t>
            </a:r>
          </a:p>
          <a:p>
            <a:pPr lvl="1"/>
            <a:r>
              <a:rPr lang="en-US" dirty="0" smtClean="0"/>
              <a:t>Reduces weather helm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dirty="0" smtClean="0"/>
              <a:t>To keep the boat flat, anticipate puffs</a:t>
            </a:r>
          </a:p>
          <a:p>
            <a:pPr lvl="1"/>
            <a:r>
              <a:rPr lang="en-US" dirty="0" smtClean="0"/>
              <a:t>Ease</a:t>
            </a:r>
          </a:p>
          <a:p>
            <a:pPr lvl="1"/>
            <a:r>
              <a:rPr lang="en-US" dirty="0" smtClean="0"/>
              <a:t>Hike</a:t>
            </a:r>
          </a:p>
          <a:p>
            <a:pPr lvl="1"/>
            <a:r>
              <a:rPr lang="en-US" dirty="0" smtClean="0"/>
              <a:t>Trim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Attributes for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/>
          <a:lstStyle/>
          <a:p>
            <a:pPr lvl="0"/>
            <a:r>
              <a:rPr lang="en-US" sz="3600" dirty="0" smtClean="0"/>
              <a:t>Positive attitude</a:t>
            </a:r>
            <a:endParaRPr lang="en-US" sz="2400" dirty="0" smtClean="0"/>
          </a:p>
          <a:p>
            <a:pPr lvl="0"/>
            <a:r>
              <a:rPr lang="en-US" sz="3600" dirty="0" smtClean="0"/>
              <a:t>Knowledge</a:t>
            </a:r>
            <a:endParaRPr lang="en-US" sz="2400" dirty="0" smtClean="0"/>
          </a:p>
          <a:p>
            <a:pPr lvl="0"/>
            <a:r>
              <a:rPr lang="en-US" sz="3600" dirty="0" smtClean="0"/>
              <a:t>Performance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165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608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Stuff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6" y="1295400"/>
            <a:ext cx="3339084" cy="4974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Hydrilla</a:t>
            </a:r>
          </a:p>
          <a:p>
            <a:r>
              <a:rPr lang="en-US" sz="2400" dirty="0" smtClean="0"/>
              <a:t>Towing</a:t>
            </a:r>
          </a:p>
          <a:p>
            <a:r>
              <a:rPr lang="en-US" sz="2400" dirty="0" smtClean="0"/>
              <a:t>Risk Assessment</a:t>
            </a:r>
          </a:p>
          <a:p>
            <a:r>
              <a:rPr lang="en-US" sz="2400" dirty="0" smtClean="0"/>
              <a:t>Conflict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5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457200"/>
            <a:r>
              <a:rPr lang="en-US" dirty="0" smtClean="0"/>
              <a:t>Location</a:t>
            </a:r>
          </a:p>
          <a:p>
            <a:pPr marL="514350" indent="-457200"/>
            <a:r>
              <a:rPr lang="en-US" dirty="0" smtClean="0"/>
              <a:t>Avoidance</a:t>
            </a:r>
          </a:p>
          <a:p>
            <a:pPr marL="514350" indent="-457200"/>
            <a:r>
              <a:rPr lang="en-US" dirty="0" smtClean="0"/>
              <a:t>How to minimize fouling</a:t>
            </a:r>
          </a:p>
          <a:p>
            <a:pPr marL="914400" lvl="1" indent="-457200"/>
            <a:r>
              <a:rPr lang="en-US" dirty="0" smtClean="0"/>
              <a:t>Centerboard up</a:t>
            </a:r>
          </a:p>
          <a:p>
            <a:pPr marL="914400" lvl="1" indent="-457200"/>
            <a:r>
              <a:rPr lang="en-US" dirty="0" smtClean="0"/>
              <a:t>Induce heel</a:t>
            </a:r>
          </a:p>
          <a:p>
            <a:pPr marL="914400" lvl="1" indent="-457200"/>
            <a:r>
              <a:rPr lang="en-US" dirty="0" smtClean="0"/>
              <a:t>Tack early</a:t>
            </a:r>
          </a:p>
          <a:p>
            <a:pPr marL="914400" lvl="1" indent="-457200"/>
            <a:r>
              <a:rPr lang="en-US" dirty="0" smtClean="0"/>
              <a:t>Reach with speed to cut through</a:t>
            </a:r>
          </a:p>
          <a:p>
            <a:pPr marL="514350" indent="-457200"/>
            <a:r>
              <a:rPr lang="en-US" dirty="0" smtClean="0"/>
              <a:t>How to clear foils</a:t>
            </a:r>
          </a:p>
          <a:p>
            <a:pPr marL="914400" lvl="1" indent="-457200"/>
            <a:r>
              <a:rPr lang="en-US" dirty="0" smtClean="0"/>
              <a:t>Cycle centerboard</a:t>
            </a:r>
          </a:p>
          <a:p>
            <a:pPr marL="914400" lvl="1" indent="-457200"/>
            <a:r>
              <a:rPr lang="en-US" dirty="0" smtClean="0"/>
              <a:t>Rudder – clear by hand or boathook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457200"/>
            <a:r>
              <a:rPr lang="en-US" dirty="0" smtClean="0"/>
              <a:t>Passing/receiving towline</a:t>
            </a:r>
          </a:p>
          <a:p>
            <a:pPr marL="514350" indent="-457200"/>
            <a:r>
              <a:rPr lang="en-US" dirty="0" smtClean="0"/>
              <a:t>Rigging </a:t>
            </a:r>
          </a:p>
          <a:p>
            <a:pPr marL="914400" lvl="1" indent="-457200"/>
            <a:r>
              <a:rPr lang="en-US" dirty="0" smtClean="0"/>
              <a:t>Astern or alongside</a:t>
            </a:r>
          </a:p>
          <a:p>
            <a:pPr marL="914400" lvl="1" indent="-457200"/>
            <a:r>
              <a:rPr lang="en-US" dirty="0" smtClean="0"/>
              <a:t>Bow eye</a:t>
            </a:r>
          </a:p>
          <a:p>
            <a:pPr marL="514350" indent="-457200"/>
            <a:r>
              <a:rPr lang="en-US" dirty="0" smtClean="0"/>
              <a:t>Boat handling</a:t>
            </a:r>
          </a:p>
          <a:p>
            <a:pPr marL="914400" lvl="1" indent="-457200"/>
            <a:r>
              <a:rPr lang="en-US" dirty="0" smtClean="0"/>
              <a:t>Speed</a:t>
            </a:r>
          </a:p>
          <a:p>
            <a:pPr marL="914400" lvl="1" indent="-457200"/>
            <a:r>
              <a:rPr lang="en-US" dirty="0" smtClean="0"/>
              <a:t>Maneuverability </a:t>
            </a:r>
          </a:p>
          <a:p>
            <a:pPr marL="914400" lvl="1" indent="-457200"/>
            <a:r>
              <a:rPr lang="en-US" dirty="0" smtClean="0"/>
              <a:t>Centerboard</a:t>
            </a:r>
          </a:p>
          <a:p>
            <a:pPr marL="914400" lvl="1" indent="-457200"/>
            <a:r>
              <a:rPr lang="en-US" dirty="0" smtClean="0"/>
              <a:t>Keep everything clear of props</a:t>
            </a:r>
          </a:p>
          <a:p>
            <a:pPr marL="514350" indent="-457200"/>
            <a:endParaRPr lang="en-US" dirty="0" smtClean="0"/>
          </a:p>
          <a:p>
            <a:pPr marL="514350" indent="-457200"/>
            <a:endParaRPr lang="en-US" dirty="0" smtClean="0"/>
          </a:p>
          <a:p>
            <a:pPr marL="514350" indent="-457200"/>
            <a:endParaRPr lang="en-US" dirty="0" smtClean="0"/>
          </a:p>
          <a:p>
            <a:pPr marL="9144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Weather conditions and forecast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Environmental factors</a:t>
            </a:r>
          </a:p>
          <a:p>
            <a:pPr lvl="2">
              <a:buFontTx/>
              <a:buChar char="-"/>
            </a:pPr>
            <a:r>
              <a:rPr lang="en-US" dirty="0" smtClean="0"/>
              <a:t>Daylight</a:t>
            </a:r>
          </a:p>
          <a:p>
            <a:pPr lvl="2">
              <a:buFontTx/>
              <a:buChar char="-"/>
            </a:pPr>
            <a:r>
              <a:rPr lang="en-US" dirty="0" smtClean="0"/>
              <a:t>Hydrilla</a:t>
            </a:r>
          </a:p>
          <a:p>
            <a:pPr lvl="2">
              <a:buFontTx/>
              <a:buChar char="-"/>
            </a:pPr>
            <a:r>
              <a:rPr lang="en-US" dirty="0" smtClean="0"/>
              <a:t>Tide</a:t>
            </a:r>
          </a:p>
          <a:p>
            <a:pPr lvl="2">
              <a:buFontTx/>
              <a:buChar char="-"/>
            </a:pPr>
            <a:r>
              <a:rPr lang="en-US" dirty="0" smtClean="0"/>
              <a:t>River Flow Rate – rain induced current</a:t>
            </a:r>
          </a:p>
          <a:p>
            <a:pPr lvl="2">
              <a:buFontTx/>
              <a:buChar char="-"/>
            </a:pPr>
            <a:r>
              <a:rPr lang="en-US" dirty="0" smtClean="0"/>
              <a:t>Water Temp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Boat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Operation to be conducted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Skipper and crew capabilities: skill/experience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In conflict </a:t>
            </a:r>
            <a:r>
              <a:rPr lang="en-US" b="1" dirty="0"/>
              <a:t>with your </a:t>
            </a:r>
            <a:r>
              <a:rPr lang="en-US" b="1" dirty="0" smtClean="0"/>
              <a:t>skipper?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ou’re </a:t>
            </a:r>
            <a:r>
              <a:rPr lang="en-US" dirty="0"/>
              <a:t>in the wrong </a:t>
            </a:r>
            <a:r>
              <a:rPr lang="en-US" dirty="0" smtClean="0"/>
              <a:t>place</a:t>
            </a:r>
            <a:endParaRPr lang="en-US" dirty="0"/>
          </a:p>
          <a:p>
            <a:pPr lvl="1"/>
            <a:r>
              <a:rPr lang="en-US" dirty="0" smtClean="0"/>
              <a:t>Get through the day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another </a:t>
            </a:r>
            <a:r>
              <a:rPr lang="en-US" dirty="0" smtClean="0"/>
              <a:t>boat</a:t>
            </a:r>
          </a:p>
          <a:p>
            <a:r>
              <a:rPr lang="en-US" b="1" dirty="0" smtClean="0"/>
              <a:t>If </a:t>
            </a:r>
            <a:r>
              <a:rPr lang="en-US" b="1" dirty="0"/>
              <a:t>you think you know enough to argue with your </a:t>
            </a:r>
            <a:r>
              <a:rPr lang="en-US" b="1" dirty="0" smtClean="0"/>
              <a:t>skipper: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wasting your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skipper certified and </a:t>
            </a:r>
            <a:r>
              <a:rPr lang="en-US" dirty="0" smtClean="0"/>
              <a:t>skipper your own boat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08" y="1752600"/>
            <a:ext cx="2431885" cy="18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Spinnakers </a:t>
            </a:r>
            <a:br>
              <a:rPr lang="en-US" dirty="0" smtClean="0"/>
            </a:br>
            <a:r>
              <a:rPr lang="en-US" sz="1800" dirty="0" smtClean="0"/>
              <a:t>The Devil’s Playground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9" y="1600200"/>
            <a:ext cx="6790642" cy="4525963"/>
          </a:xfrm>
        </p:spPr>
      </p:pic>
    </p:spTree>
    <p:extLst>
      <p:ext uri="{BB962C8B-B14F-4D97-AF65-F5344CB8AC3E}">
        <p14:creationId xmlns:p14="http://schemas.microsoft.com/office/powerpoint/2010/main" val="34178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Spinnaker </a:t>
            </a:r>
            <a:r>
              <a:rPr lang="en-US" dirty="0" smtClean="0"/>
              <a:t>Advice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the tapes</a:t>
            </a:r>
            <a:endParaRPr lang="en-US" sz="2000" dirty="0"/>
          </a:p>
          <a:p>
            <a:r>
              <a:rPr lang="en-US" dirty="0" smtClean="0"/>
              <a:t>Double </a:t>
            </a:r>
            <a:r>
              <a:rPr lang="en-US" dirty="0"/>
              <a:t>check the </a:t>
            </a:r>
            <a:r>
              <a:rPr lang="en-US" dirty="0" smtClean="0"/>
              <a:t>rigging</a:t>
            </a:r>
          </a:p>
          <a:p>
            <a:r>
              <a:rPr lang="en-US" dirty="0" smtClean="0"/>
              <a:t>Douse early (stowed at 3 BL zone)</a:t>
            </a:r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 stopper knots on spinnaker sheets. </a:t>
            </a:r>
            <a:r>
              <a:rPr lang="en-US" i="1" dirty="0" smtClean="0">
                <a:solidFill>
                  <a:srgbClr val="FF0000"/>
                </a:solidFill>
              </a:rPr>
              <a:t>Why?</a:t>
            </a:r>
            <a:r>
              <a:rPr lang="en-US" dirty="0" smtClean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Avoid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086600" cy="5074005"/>
          </a:xfrm>
        </p:spPr>
      </p:pic>
    </p:spTree>
    <p:extLst>
      <p:ext uri="{BB962C8B-B14F-4D97-AF65-F5344CB8AC3E}">
        <p14:creationId xmlns:p14="http://schemas.microsoft.com/office/powerpoint/2010/main" val="19166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Considerations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2036"/>
            <a:ext cx="7315200" cy="4880610"/>
          </a:xfrm>
        </p:spPr>
      </p:pic>
    </p:spTree>
    <p:extLst>
      <p:ext uri="{BB962C8B-B14F-4D97-AF65-F5344CB8AC3E}">
        <p14:creationId xmlns:p14="http://schemas.microsoft.com/office/powerpoint/2010/main" val="355316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 </a:t>
            </a:r>
            <a:r>
              <a:rPr lang="en-US" dirty="0"/>
              <a:t>set of eyes and </a:t>
            </a:r>
            <a:r>
              <a:rPr lang="en-US" dirty="0" smtClean="0"/>
              <a:t>ears for skipper</a:t>
            </a:r>
            <a:endParaRPr lang="en-US" sz="2000" dirty="0"/>
          </a:p>
          <a:p>
            <a:r>
              <a:rPr lang="en-US" dirty="0"/>
              <a:t>Double check </a:t>
            </a:r>
            <a:r>
              <a:rPr lang="en-US" dirty="0" smtClean="0"/>
              <a:t>fittings/rigging, </a:t>
            </a:r>
            <a:r>
              <a:rPr lang="en-US" dirty="0"/>
              <a:t>lines, and </a:t>
            </a:r>
            <a:r>
              <a:rPr lang="en-US" dirty="0" smtClean="0"/>
              <a:t>sails</a:t>
            </a:r>
            <a:endParaRPr lang="en-US" sz="2000" dirty="0"/>
          </a:p>
          <a:p>
            <a:r>
              <a:rPr lang="en-US" dirty="0" smtClean="0"/>
              <a:t>Track tides</a:t>
            </a:r>
            <a:r>
              <a:rPr lang="en-US" dirty="0"/>
              <a:t>, wind, current, course, RC </a:t>
            </a:r>
            <a:r>
              <a:rPr lang="en-US" dirty="0" smtClean="0"/>
              <a:t>signals</a:t>
            </a:r>
            <a:endParaRPr lang="en-US" sz="2000" dirty="0"/>
          </a:p>
          <a:p>
            <a:pPr lvl="1"/>
            <a:r>
              <a:rPr lang="en-US" dirty="0" smtClean="0"/>
              <a:t>Observe/report effects on laylines</a:t>
            </a:r>
            <a:r>
              <a:rPr lang="en-US" dirty="0"/>
              <a:t>, mark roundings, start/finish line</a:t>
            </a:r>
            <a:endParaRPr lang="en-US" sz="1600" dirty="0"/>
          </a:p>
          <a:p>
            <a:r>
              <a:rPr lang="en-US" dirty="0" smtClean="0"/>
              <a:t>Learn basic RRS; help skipper </a:t>
            </a:r>
            <a:r>
              <a:rPr lang="en-US" dirty="0"/>
              <a:t>anticipate tactical situations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04775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Jib </a:t>
            </a:r>
            <a:r>
              <a:rPr lang="en-US" dirty="0" smtClean="0"/>
              <a:t>Trimmer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Continuously monitor &amp; adjust </a:t>
            </a:r>
            <a:r>
              <a:rPr lang="en-US" dirty="0"/>
              <a:t>trim and shape </a:t>
            </a:r>
            <a:endParaRPr lang="en-US" sz="2000" dirty="0"/>
          </a:p>
          <a:p>
            <a:pPr lvl="0"/>
            <a:r>
              <a:rPr lang="en-US" dirty="0"/>
              <a:t>Windward sheeting </a:t>
            </a:r>
            <a:endParaRPr lang="en-US" dirty="0" smtClean="0"/>
          </a:p>
          <a:p>
            <a:pPr lvl="0"/>
            <a:r>
              <a:rPr lang="en-US" dirty="0" smtClean="0"/>
              <a:t>Don’t </a:t>
            </a:r>
            <a:r>
              <a:rPr lang="en-US" dirty="0"/>
              <a:t>over trim coming out of </a:t>
            </a:r>
            <a:r>
              <a:rPr lang="en-US" dirty="0" smtClean="0"/>
              <a:t>tacks and mark roundings – keep some shape to accelerate</a:t>
            </a:r>
            <a:endParaRPr lang="en-US" sz="2000" dirty="0"/>
          </a:p>
          <a:p>
            <a:r>
              <a:rPr lang="en-US" dirty="0"/>
              <a:t>Back j</a:t>
            </a:r>
            <a:r>
              <a:rPr lang="en-US" dirty="0" smtClean="0"/>
              <a:t>ib during </a:t>
            </a:r>
            <a:r>
              <a:rPr lang="en-US" dirty="0"/>
              <a:t>tacks to help turn </a:t>
            </a:r>
            <a:r>
              <a:rPr lang="en-US" dirty="0" smtClean="0"/>
              <a:t>boat if needed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/>
              <a:t>the </a:t>
            </a:r>
            <a:r>
              <a:rPr lang="en-US" dirty="0" smtClean="0"/>
              <a:t>Start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Who’s Doing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Relative heading </a:t>
            </a:r>
            <a:r>
              <a:rPr lang="en-US" sz="3600" dirty="0"/>
              <a:t>and speed of other </a:t>
            </a:r>
            <a:r>
              <a:rPr lang="en-US" sz="3600" i="1" u="sng" dirty="0"/>
              <a:t>relevant</a:t>
            </a:r>
            <a:r>
              <a:rPr lang="en-US" sz="3600" u="sng" dirty="0"/>
              <a:t> boats </a:t>
            </a:r>
            <a:r>
              <a:rPr lang="en-US" dirty="0"/>
              <a:t>(sailing angle/speed)</a:t>
            </a:r>
            <a:endParaRPr lang="en-US" sz="2400" dirty="0"/>
          </a:p>
          <a:p>
            <a:r>
              <a:rPr lang="en-US" sz="3600" dirty="0"/>
              <a:t>Higher and faster</a:t>
            </a:r>
            <a:endParaRPr lang="en-US" sz="2800" dirty="0"/>
          </a:p>
          <a:p>
            <a:r>
              <a:rPr lang="en-US" sz="3600" dirty="0"/>
              <a:t>Higher and slower</a:t>
            </a:r>
            <a:endParaRPr lang="en-US" sz="2800" dirty="0"/>
          </a:p>
          <a:p>
            <a:r>
              <a:rPr lang="en-US" sz="3600" dirty="0"/>
              <a:t>Lower and faster</a:t>
            </a:r>
            <a:endParaRPr lang="en-US" sz="2800" dirty="0"/>
          </a:p>
          <a:p>
            <a:r>
              <a:rPr lang="en-US" sz="3600" dirty="0"/>
              <a:t>Lower and slower</a:t>
            </a:r>
            <a:endParaRPr lang="en-US" sz="2800" dirty="0"/>
          </a:p>
          <a:p>
            <a:r>
              <a:rPr lang="en-US" sz="3600" dirty="0"/>
              <a:t>Same – </a:t>
            </a:r>
            <a:r>
              <a:rPr lang="en-US" sz="3600" dirty="0" smtClean="0"/>
              <a:t>same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4412" r="17120" b="5049"/>
          <a:stretch/>
        </p:blipFill>
        <p:spPr>
          <a:xfrm>
            <a:off x="4641272" y="2978727"/>
            <a:ext cx="3768437" cy="326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59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Anticipate</a:t>
            </a:r>
            <a:r>
              <a:rPr lang="en-US" dirty="0"/>
              <a:t>, </a:t>
            </a:r>
            <a:r>
              <a:rPr lang="en-US" dirty="0" smtClean="0"/>
              <a:t>Observe </a:t>
            </a:r>
            <a:r>
              <a:rPr lang="en-US" dirty="0"/>
              <a:t>and </a:t>
            </a:r>
            <a:r>
              <a:rPr lang="en-US" dirty="0" smtClean="0"/>
              <a:t>Report </a:t>
            </a:r>
            <a:r>
              <a:rPr lang="en-US" dirty="0"/>
              <a:t>W</a:t>
            </a:r>
            <a:r>
              <a:rPr lang="en-US" dirty="0" smtClean="0"/>
              <a:t>ind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Gusts</a:t>
            </a:r>
            <a:r>
              <a:rPr lang="en-US" dirty="0"/>
              <a:t>, lulls, </a:t>
            </a:r>
            <a:r>
              <a:rPr lang="en-US" dirty="0" smtClean="0"/>
              <a:t>and shifts (</a:t>
            </a:r>
            <a:r>
              <a:rPr lang="en-US" dirty="0"/>
              <a:t>l</a:t>
            </a:r>
            <a:r>
              <a:rPr lang="en-US" dirty="0" smtClean="0"/>
              <a:t>ifts and headers) </a:t>
            </a:r>
          </a:p>
          <a:p>
            <a:pPr lvl="1"/>
            <a:r>
              <a:rPr lang="en-US" dirty="0" smtClean="0"/>
              <a:t>Automatically ease, hike, trim </a:t>
            </a:r>
            <a:endParaRPr lang="en-US" sz="1800" dirty="0"/>
          </a:p>
          <a:p>
            <a:pPr lvl="1"/>
            <a:r>
              <a:rPr lang="en-US" dirty="0" smtClean="0"/>
              <a:t>Automatically adjust </a:t>
            </a:r>
            <a:r>
              <a:rPr lang="en-US" dirty="0"/>
              <a:t>weight in boat </a:t>
            </a:r>
            <a:r>
              <a:rPr lang="en-US" dirty="0" smtClean="0"/>
              <a:t>as needed</a:t>
            </a:r>
            <a:endParaRPr lang="en-US" sz="1800" dirty="0"/>
          </a:p>
          <a:p>
            <a:r>
              <a:rPr lang="en-US" dirty="0"/>
              <a:t>Identify </a:t>
            </a:r>
            <a:r>
              <a:rPr lang="en-US" dirty="0" smtClean="0"/>
              <a:t>Oscillating </a:t>
            </a:r>
            <a:r>
              <a:rPr lang="en-US" dirty="0"/>
              <a:t>and </a:t>
            </a:r>
            <a:r>
              <a:rPr lang="en-US" dirty="0" smtClean="0"/>
              <a:t>Persistent </a:t>
            </a:r>
            <a:r>
              <a:rPr lang="en-US" dirty="0"/>
              <a:t>S</a:t>
            </a:r>
            <a:r>
              <a:rPr lang="en-US" dirty="0" smtClean="0"/>
              <a:t>hifts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Call out wakes </a:t>
            </a:r>
            <a:r>
              <a:rPr lang="en-US" sz="3200" dirty="0">
                <a:solidFill>
                  <a:srgbClr val="FF0000"/>
                </a:solidFill>
              </a:rPr>
              <a:t>and chop, debris and hydrilla 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/>
              <a:t>Identify the course</a:t>
            </a:r>
          </a:p>
          <a:p>
            <a:pPr marL="514350" indent="-457200"/>
            <a:r>
              <a:rPr lang="en-US" dirty="0"/>
              <a:t>Keep track of where you are on the course</a:t>
            </a:r>
          </a:p>
          <a:p>
            <a:pPr marL="914400" lvl="1" indent="-457200"/>
            <a:r>
              <a:rPr lang="en-US" dirty="0"/>
              <a:t>Which mark?</a:t>
            </a:r>
          </a:p>
          <a:p>
            <a:pPr marL="914400" lvl="1" indent="-457200"/>
            <a:r>
              <a:rPr lang="en-US" dirty="0"/>
              <a:t>Which lap?</a:t>
            </a:r>
            <a:endParaRPr lang="en-US" sz="1600" dirty="0"/>
          </a:p>
          <a:p>
            <a:pPr marL="514350" indent="-457200"/>
            <a:r>
              <a:rPr lang="en-US" dirty="0"/>
              <a:t>Always locate the next mark</a:t>
            </a:r>
            <a:endParaRPr lang="en-US" sz="2000" dirty="0"/>
          </a:p>
          <a:p>
            <a:pPr marL="514350" indent="-457200"/>
            <a:r>
              <a:rPr lang="en-US" dirty="0" smtClean="0"/>
              <a:t>Assist </a:t>
            </a:r>
            <a:r>
              <a:rPr lang="en-US" dirty="0"/>
              <a:t>in </a:t>
            </a:r>
            <a:r>
              <a:rPr lang="en-US" dirty="0" smtClean="0"/>
              <a:t>calling layline: account for all factors </a:t>
            </a:r>
          </a:p>
          <a:p>
            <a:pPr marL="914400" lvl="1" indent="-457200"/>
            <a:r>
              <a:rPr lang="en-US" dirty="0" smtClean="0"/>
              <a:t>Current </a:t>
            </a:r>
          </a:p>
          <a:p>
            <a:pPr marL="914400" lvl="1" indent="-457200"/>
            <a:r>
              <a:rPr lang="en-US" dirty="0" smtClean="0"/>
              <a:t>Wind shifts</a:t>
            </a:r>
          </a:p>
          <a:p>
            <a:pPr marL="914400" lvl="1" indent="-457200"/>
            <a:r>
              <a:rPr lang="en-US" dirty="0" smtClean="0"/>
              <a:t>Traffic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Spinnaker </a:t>
            </a:r>
            <a:r>
              <a:rPr lang="en-US" dirty="0" smtClean="0"/>
              <a:t>Rigging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Run the tapes</a:t>
            </a: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Spinnaker sheets go outboard of </a:t>
            </a:r>
            <a:r>
              <a:rPr lang="en-US" sz="3200" dirty="0" smtClean="0"/>
              <a:t>everything</a:t>
            </a:r>
            <a:endParaRPr lang="en-US" dirty="0" smtClean="0"/>
          </a:p>
          <a:p>
            <a:r>
              <a:rPr lang="en-US" dirty="0" smtClean="0"/>
              <a:t>Double </a:t>
            </a:r>
            <a:r>
              <a:rPr lang="en-US" dirty="0"/>
              <a:t>check the rigging</a:t>
            </a:r>
            <a:endParaRPr lang="en-US" sz="2000" dirty="0"/>
          </a:p>
          <a:p>
            <a:pPr lvl="1"/>
            <a:r>
              <a:rPr lang="en-US" dirty="0"/>
              <a:t>Halyard</a:t>
            </a:r>
            <a:endParaRPr lang="en-US" sz="1800" dirty="0"/>
          </a:p>
          <a:p>
            <a:pPr lvl="1"/>
            <a:r>
              <a:rPr lang="en-US" dirty="0"/>
              <a:t>Sheet/guy</a:t>
            </a:r>
            <a:endParaRPr lang="en-US" sz="1800" dirty="0"/>
          </a:p>
          <a:p>
            <a:pPr lvl="1"/>
            <a:r>
              <a:rPr lang="en-US" dirty="0"/>
              <a:t>Topping lift</a:t>
            </a:r>
            <a:endParaRPr lang="en-US" sz="1800" dirty="0"/>
          </a:p>
          <a:p>
            <a:pPr lvl="1"/>
            <a:r>
              <a:rPr lang="en-US" dirty="0"/>
              <a:t>Downhaul</a:t>
            </a:r>
            <a:endParaRPr lang="en-US" sz="1800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Never put stopper knots on spinnaker sheets. Why?</a:t>
            </a:r>
            <a:r>
              <a:rPr lang="en-US" dirty="0" smtClean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Spinnaker </a:t>
            </a:r>
            <a:r>
              <a:rPr lang="en-US" dirty="0" smtClean="0"/>
              <a:t>Hoist/Set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ok to hoist first and then set </a:t>
            </a:r>
            <a:r>
              <a:rPr lang="en-US" dirty="0" smtClean="0"/>
              <a:t>pole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rior </a:t>
            </a:r>
            <a:r>
              <a:rPr lang="en-US" dirty="0"/>
              <a:t>to hoist, ensure halyard and sheets are free to </a:t>
            </a:r>
            <a:r>
              <a:rPr lang="en-US" dirty="0" smtClean="0"/>
              <a:t>run</a:t>
            </a:r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hoist, make sure guy is in </a:t>
            </a:r>
            <a:r>
              <a:rPr lang="en-US" dirty="0" smtClean="0"/>
              <a:t>twing/</a:t>
            </a:r>
            <a:r>
              <a:rPr lang="en-US" dirty="0" err="1" smtClean="0"/>
              <a:t>tweaker</a:t>
            </a:r>
            <a:r>
              <a:rPr lang="en-US" dirty="0" smtClean="0"/>
              <a:t>/guy clip and the sheet is free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Spinnaker </a:t>
            </a:r>
            <a:r>
              <a:rPr lang="en-US" dirty="0" smtClean="0"/>
              <a:t>Hoist/Set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communication on set: </a:t>
            </a:r>
            <a:r>
              <a:rPr lang="en-US" dirty="0" smtClean="0"/>
              <a:t>Port </a:t>
            </a:r>
            <a:r>
              <a:rPr lang="en-US" dirty="0"/>
              <a:t>or S</a:t>
            </a:r>
            <a:r>
              <a:rPr lang="en-US" dirty="0" smtClean="0"/>
              <a:t>tarboard</a:t>
            </a:r>
          </a:p>
          <a:p>
            <a:r>
              <a:rPr lang="en-US" dirty="0" smtClean="0"/>
              <a:t>Be </a:t>
            </a:r>
            <a:r>
              <a:rPr lang="en-US" dirty="0"/>
              <a:t>careful and deliberate </a:t>
            </a:r>
            <a:r>
              <a:rPr lang="en-US" dirty="0" smtClean="0"/>
              <a:t>when setting </a:t>
            </a:r>
            <a:r>
              <a:rPr lang="en-US" dirty="0"/>
              <a:t>pole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in this order:</a:t>
            </a: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Guy (outboard end)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Topping lift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Mast </a:t>
            </a:r>
            <a:r>
              <a:rPr lang="en-US" dirty="0" smtClean="0"/>
              <a:t>(inboard end)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Spinnaker goes out and </a:t>
            </a:r>
            <a:r>
              <a:rPr lang="en-US" sz="3200" dirty="0" smtClean="0"/>
              <a:t>comes back in </a:t>
            </a:r>
            <a:r>
              <a:rPr lang="en-US" sz="3200" dirty="0"/>
              <a:t>under jib sheet during hoist and </a:t>
            </a:r>
            <a:r>
              <a:rPr lang="en-US" sz="3200" dirty="0" smtClean="0"/>
              <a:t>recovery</a:t>
            </a:r>
            <a:endParaRPr lang="en-US" dirty="0" smtClean="0"/>
          </a:p>
          <a:p>
            <a:pPr marL="0" lvl="1" indent="0">
              <a:buNone/>
            </a:pPr>
            <a:endParaRPr lang="en-US" sz="1600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303" b="14015"/>
          <a:stretch/>
        </p:blipFill>
        <p:spPr>
          <a:xfrm>
            <a:off x="4571999" y="2743200"/>
            <a:ext cx="4073237" cy="2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Guy, Topping Lift, Mast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" y="1600200"/>
            <a:ext cx="8100157" cy="4525963"/>
          </a:xfrm>
        </p:spPr>
      </p:pic>
      <p:sp>
        <p:nvSpPr>
          <p:cNvPr id="5" name="Rectangle 4"/>
          <p:cNvSpPr/>
          <p:nvPr/>
        </p:nvSpPr>
        <p:spPr>
          <a:xfrm>
            <a:off x="5755842" y="365760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1364" y="19050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9563" y="2057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4343400"/>
            <a:ext cx="228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Spinnaker </a:t>
            </a:r>
            <a:r>
              <a:rPr lang="en-US" sz="4900" dirty="0" smtClean="0"/>
              <a:t>Douse/Takedown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Takedown and stowed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3 BL zone.     Remember to secure the halyard.</a:t>
            </a:r>
          </a:p>
          <a:p>
            <a:pPr marL="57150" indent="-457200"/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ready to hike out immediately as </a:t>
            </a:r>
            <a:r>
              <a:rPr lang="en-US" dirty="0" smtClean="0"/>
              <a:t>you round </a:t>
            </a:r>
            <a:r>
              <a:rPr lang="en-US" dirty="0"/>
              <a:t>the leeward mark</a:t>
            </a:r>
            <a:r>
              <a:rPr lang="en-US" dirty="0" smtClean="0"/>
              <a:t>. Don’t oversheet jib.</a:t>
            </a:r>
          </a:p>
          <a:p>
            <a:pPr marL="57150" indent="-457200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Ask </a:t>
            </a:r>
            <a:r>
              <a:rPr lang="en-US" dirty="0">
                <a:solidFill>
                  <a:srgbClr val="FF0000"/>
                </a:solidFill>
              </a:rPr>
              <a:t>for earlier takedown if you are not getting things stowed in </a:t>
            </a:r>
            <a:r>
              <a:rPr lang="en-US" dirty="0" smtClean="0">
                <a:solidFill>
                  <a:srgbClr val="FF0000"/>
                </a:solidFill>
              </a:rPr>
              <a:t>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1027" name="Picture 3" descr="C:\Users\david.beckett\AppData\Local\Microsoft\Windows\Temporary Internet Files\Content.Outlook\LSRKDH7M\IMG_1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9752"/>
          <a:stretch/>
        </p:blipFill>
        <p:spPr bwMode="auto">
          <a:xfrm>
            <a:off x="304800" y="1219201"/>
            <a:ext cx="8382000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600" dirty="0"/>
              <a:t>Positive </a:t>
            </a:r>
            <a:r>
              <a:rPr lang="en-US" sz="6600" dirty="0" smtClean="0"/>
              <a:t>Attitude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</a:rPr>
              <a:t>On </a:t>
            </a:r>
            <a:r>
              <a:rPr lang="en-US" sz="4800" dirty="0">
                <a:solidFill>
                  <a:prstClr val="black"/>
                </a:solidFill>
              </a:rPr>
              <a:t>time</a:t>
            </a:r>
          </a:p>
          <a:p>
            <a:pPr lvl="0"/>
            <a:r>
              <a:rPr lang="en-US" sz="4800" dirty="0">
                <a:solidFill>
                  <a:prstClr val="black"/>
                </a:solidFill>
              </a:rPr>
              <a:t>Not lazy </a:t>
            </a:r>
            <a:endParaRPr lang="en-US" sz="4800" dirty="0" smtClean="0"/>
          </a:p>
          <a:p>
            <a:r>
              <a:rPr lang="en-US" sz="4800" dirty="0" smtClean="0"/>
              <a:t>Eager </a:t>
            </a:r>
            <a:r>
              <a:rPr lang="en-US" sz="4800" dirty="0"/>
              <a:t>to </a:t>
            </a:r>
            <a:r>
              <a:rPr lang="en-US" sz="4800" dirty="0" smtClean="0"/>
              <a:t>learn</a:t>
            </a:r>
          </a:p>
          <a:p>
            <a:pPr lvl="0"/>
            <a:r>
              <a:rPr lang="en-US" sz="4800" dirty="0" smtClean="0">
                <a:solidFill>
                  <a:prstClr val="black"/>
                </a:solidFill>
              </a:rPr>
              <a:t>Attentive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Have </a:t>
            </a:r>
            <a:r>
              <a:rPr lang="en-US" dirty="0"/>
              <a:t>fun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earn</a:t>
            </a:r>
            <a:endParaRPr lang="en-US" dirty="0"/>
          </a:p>
          <a:p>
            <a:pPr lvl="0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mentored to some degree by your skipper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a positive contribution even if only in small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Expect some things to go wrong – they will</a:t>
            </a:r>
          </a:p>
          <a:p>
            <a:pPr lvl="0"/>
            <a:r>
              <a:rPr lang="en-US" dirty="0" smtClean="0"/>
              <a:t>Don’t expect to get yelled at – but you might</a:t>
            </a:r>
            <a:endParaRPr lang="en-US" dirty="0"/>
          </a:p>
          <a:p>
            <a:pPr marL="0" lv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Yelling </a:t>
            </a:r>
            <a:r>
              <a:rPr lang="en-US" i="1" dirty="0">
                <a:solidFill>
                  <a:srgbClr val="FF0000"/>
                </a:solidFill>
              </a:rPr>
              <a:t>boats aren’t fun – find another boat</a:t>
            </a:r>
          </a:p>
          <a:p>
            <a:pPr marL="0" lv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Yelling boats don’t win – find another boat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Skipper Leadership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>
          <a:xfrm>
            <a:off x="609600" y="1298875"/>
            <a:ext cx="8077200" cy="51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Skipper – Leadership</a:t>
            </a:r>
            <a:br>
              <a:rPr lang="en-US" dirty="0" smtClean="0"/>
            </a:br>
            <a:r>
              <a:rPr lang="en-US" sz="3100" dirty="0" smtClean="0"/>
              <a:t>A ship has but one Captain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are in charge and ultimately accountable</a:t>
            </a:r>
            <a:endParaRPr lang="en-US" sz="1800" dirty="0"/>
          </a:p>
          <a:p>
            <a:r>
              <a:rPr lang="en-US" dirty="0" smtClean="0"/>
              <a:t>Take </a:t>
            </a:r>
            <a:r>
              <a:rPr lang="en-US" dirty="0"/>
              <a:t>care of your crew and the boat </a:t>
            </a:r>
            <a:endParaRPr lang="en-US" sz="2000" dirty="0"/>
          </a:p>
          <a:p>
            <a:r>
              <a:rPr lang="en-US" dirty="0"/>
              <a:t>Eliminate and/or point out hazards</a:t>
            </a:r>
            <a:endParaRPr lang="en-US" sz="2000" dirty="0"/>
          </a:p>
          <a:p>
            <a:r>
              <a:rPr lang="en-US" dirty="0"/>
              <a:t>Y</a:t>
            </a:r>
            <a:r>
              <a:rPr lang="en-US" dirty="0" smtClean="0"/>
              <a:t>our actions affect crew safety and comfort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Skipper –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b="1" dirty="0" smtClean="0"/>
              <a:t>Keys to success</a:t>
            </a:r>
          </a:p>
          <a:p>
            <a:pPr lvl="0"/>
            <a:r>
              <a:rPr lang="en-US" dirty="0" smtClean="0"/>
              <a:t>Knowledge – Study and Experience</a:t>
            </a:r>
            <a:endParaRPr lang="en-US" dirty="0"/>
          </a:p>
          <a:p>
            <a:pPr lvl="0"/>
            <a:r>
              <a:rPr lang="en-US" dirty="0"/>
              <a:t>Skill </a:t>
            </a:r>
            <a:r>
              <a:rPr lang="en-US" dirty="0" smtClean="0"/>
              <a:t>and </a:t>
            </a:r>
            <a:r>
              <a:rPr lang="en-US" dirty="0"/>
              <a:t>boat </a:t>
            </a:r>
            <a:r>
              <a:rPr lang="en-US" dirty="0" smtClean="0"/>
              <a:t>handling – PRACTICE </a:t>
            </a:r>
            <a:endParaRPr lang="en-US" dirty="0"/>
          </a:p>
          <a:p>
            <a:pPr lvl="0"/>
            <a:r>
              <a:rPr lang="en-US" dirty="0"/>
              <a:t>Poise </a:t>
            </a:r>
            <a:r>
              <a:rPr lang="en-US" dirty="0" smtClean="0"/>
              <a:t>– Stuff will go wrong.  How you handle it affects the outcome.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Skipper –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Mentor your crew</a:t>
            </a:r>
          </a:p>
          <a:p>
            <a:pPr lvl="0"/>
            <a:r>
              <a:rPr lang="en-US" dirty="0"/>
              <a:t>Be willing to learn from more knowledgeable crew</a:t>
            </a:r>
          </a:p>
          <a:p>
            <a:pPr lvl="0"/>
            <a:r>
              <a:rPr lang="en-US" dirty="0"/>
              <a:t>Admit mistakes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Don’t </a:t>
            </a:r>
            <a:r>
              <a:rPr lang="en-US" dirty="0" smtClean="0">
                <a:solidFill>
                  <a:srgbClr val="FF0000"/>
                </a:solidFill>
              </a:rPr>
              <a:t>yell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838200" cy="6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Your Crew - Progressively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them drive in low stress situations in open water, well clear of:</a:t>
            </a:r>
          </a:p>
          <a:p>
            <a:pPr lvl="1"/>
            <a:r>
              <a:rPr lang="en-US" dirty="0" smtClean="0"/>
              <a:t>Shoals</a:t>
            </a:r>
          </a:p>
          <a:p>
            <a:pPr lvl="1"/>
            <a:r>
              <a:rPr lang="en-US" dirty="0" smtClean="0"/>
              <a:t>Buoys and daymarks</a:t>
            </a:r>
          </a:p>
          <a:p>
            <a:pPr lvl="1"/>
            <a:r>
              <a:rPr lang="en-US" dirty="0" smtClean="0"/>
              <a:t>Vessel traffic</a:t>
            </a:r>
          </a:p>
          <a:p>
            <a:pPr lvl="1"/>
            <a:r>
              <a:rPr lang="en-US" dirty="0" smtClean="0"/>
              <a:t>Piers and obstructions</a:t>
            </a:r>
          </a:p>
          <a:p>
            <a:r>
              <a:rPr lang="en-US" dirty="0" smtClean="0"/>
              <a:t>Practice docking on buoys in open water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them concentrate on steering only, </a:t>
            </a:r>
            <a:r>
              <a:rPr lang="en-US" sz="2700" i="1" dirty="0"/>
              <a:t>initially, and not worry about sail </a:t>
            </a:r>
            <a:r>
              <a:rPr lang="en-US" sz="2700" i="1" dirty="0" smtClean="0"/>
              <a:t>trim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should be getting a feel for:</a:t>
            </a:r>
            <a:endParaRPr lang="en-US" dirty="0"/>
          </a:p>
          <a:p>
            <a:pPr lvl="1"/>
            <a:r>
              <a:rPr lang="en-US" dirty="0" smtClean="0"/>
              <a:t>Wind </a:t>
            </a:r>
            <a:r>
              <a:rPr lang="en-US" dirty="0"/>
              <a:t>direction and points of sail</a:t>
            </a:r>
          </a:p>
          <a:p>
            <a:pPr lvl="1"/>
            <a:r>
              <a:rPr lang="en-US" dirty="0" smtClean="0"/>
              <a:t>Being </a:t>
            </a:r>
            <a:r>
              <a:rPr lang="en-US" dirty="0"/>
              <a:t>in the </a:t>
            </a:r>
            <a:r>
              <a:rPr lang="en-US" dirty="0" smtClean="0"/>
              <a:t>groove</a:t>
            </a:r>
          </a:p>
          <a:p>
            <a:r>
              <a:rPr lang="en-US" dirty="0" smtClean="0"/>
              <a:t>Skipper maintain </a:t>
            </a:r>
            <a:r>
              <a:rPr lang="en-US" dirty="0"/>
              <a:t>positive control of </a:t>
            </a:r>
            <a:r>
              <a:rPr lang="en-US" dirty="0" smtClean="0"/>
              <a:t>mainsheet</a:t>
            </a:r>
          </a:p>
          <a:p>
            <a:r>
              <a:rPr lang="en-US" dirty="0" smtClean="0"/>
              <a:t>Position </a:t>
            </a:r>
            <a:r>
              <a:rPr lang="en-US" dirty="0"/>
              <a:t>yourself</a:t>
            </a:r>
          </a:p>
          <a:p>
            <a:pPr lvl="1"/>
            <a:r>
              <a:rPr lang="en-US" dirty="0"/>
              <a:t>Out of the way </a:t>
            </a:r>
          </a:p>
          <a:p>
            <a:pPr lvl="1"/>
            <a:r>
              <a:rPr lang="en-US" dirty="0"/>
              <a:t>Close enough to react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Coaching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Don’t over coach</a:t>
            </a:r>
          </a:p>
          <a:p>
            <a:r>
              <a:rPr lang="en-US" dirty="0" smtClean="0"/>
              <a:t>Give direction in terms of where you want the bow to go, not what they should do with the tiller.  </a:t>
            </a:r>
            <a:r>
              <a:rPr lang="en-US" i="1" dirty="0" smtClean="0"/>
              <a:t>Let them intuitively figure out the tiller.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There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9" y="1600200"/>
            <a:ext cx="8001702" cy="4525963"/>
          </a:xfrm>
        </p:spPr>
      </p:pic>
    </p:spTree>
    <p:extLst>
      <p:ext uri="{BB962C8B-B14F-4D97-AF65-F5344CB8AC3E}">
        <p14:creationId xmlns:p14="http://schemas.microsoft.com/office/powerpoint/2010/main" val="29190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6600" dirty="0"/>
              <a:t>Positive </a:t>
            </a:r>
            <a:r>
              <a:rPr lang="en-US" sz="6600" dirty="0" smtClean="0"/>
              <a:t>Attitude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Responsive </a:t>
            </a:r>
            <a:endParaRPr lang="en-US" sz="4800" dirty="0"/>
          </a:p>
          <a:p>
            <a:r>
              <a:rPr lang="en-US" sz="4800" dirty="0"/>
              <a:t>Proactive</a:t>
            </a:r>
          </a:p>
          <a:p>
            <a:r>
              <a:rPr lang="en-US" sz="4800" dirty="0" smtClean="0"/>
              <a:t>Flexible</a:t>
            </a:r>
            <a:endParaRPr lang="en-US" sz="4800" dirty="0"/>
          </a:p>
          <a:p>
            <a:r>
              <a:rPr lang="en-US" sz="4800" dirty="0" smtClean="0"/>
              <a:t>Resilient/Perseverant</a:t>
            </a:r>
          </a:p>
          <a:p>
            <a:r>
              <a:rPr lang="en-US" sz="4800" dirty="0" smtClean="0"/>
              <a:t>Good </a:t>
            </a:r>
            <a:r>
              <a:rPr lang="en-US" sz="4800" dirty="0"/>
              <a:t>communication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Proper Radio Telephone Procedures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900" b="1" dirty="0" smtClean="0"/>
              <a:t>Sailing Club of Washington</a:t>
            </a:r>
          </a:p>
          <a:p>
            <a:r>
              <a:rPr lang="en-US" dirty="0"/>
              <a:t>Dave Beckett</a:t>
            </a:r>
          </a:p>
          <a:p>
            <a:r>
              <a:rPr lang="en-US" dirty="0"/>
              <a:t>Vice Commodore </a:t>
            </a:r>
          </a:p>
          <a:p>
            <a:endParaRPr lang="en-US" sz="3500" b="1" dirty="0" smtClean="0"/>
          </a:p>
          <a:p>
            <a:r>
              <a:rPr lang="en-US" sz="2900" dirty="0" smtClean="0"/>
              <a:t>Adapted from</a:t>
            </a:r>
          </a:p>
          <a:p>
            <a:r>
              <a:rPr lang="en-US" sz="2900" dirty="0"/>
              <a:t>CGTTP 6-01.1A Radiotelephone </a:t>
            </a:r>
            <a:r>
              <a:rPr lang="en-US" sz="2900" dirty="0" smtClean="0"/>
              <a:t>Handbook</a:t>
            </a:r>
          </a:p>
        </p:txBody>
      </p:sp>
    </p:spTree>
    <p:extLst>
      <p:ext uri="{BB962C8B-B14F-4D97-AF65-F5344CB8AC3E}">
        <p14:creationId xmlns:p14="http://schemas.microsoft.com/office/powerpoint/2010/main" val="2657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6000" dirty="0"/>
              <a:t>Check </a:t>
            </a:r>
            <a:r>
              <a:rPr lang="en-US" sz="16000" dirty="0" smtClean="0"/>
              <a:t>settings </a:t>
            </a:r>
            <a:r>
              <a:rPr lang="en-US" sz="16000" dirty="0"/>
              <a:t>and verify the proper </a:t>
            </a:r>
            <a:r>
              <a:rPr lang="en-US" sz="16000" dirty="0" smtClean="0"/>
              <a:t>frequency/channel is dialed </a:t>
            </a:r>
            <a:r>
              <a:rPr lang="en-US" sz="16000" dirty="0"/>
              <a:t>in. </a:t>
            </a:r>
            <a:endParaRPr lang="en-US" sz="16000" dirty="0" smtClean="0"/>
          </a:p>
          <a:p>
            <a:r>
              <a:rPr lang="en-US" sz="16000" dirty="0" smtClean="0"/>
              <a:t>Listen </a:t>
            </a:r>
            <a:r>
              <a:rPr lang="en-US" sz="16000" dirty="0"/>
              <a:t>carefully to </a:t>
            </a:r>
            <a:r>
              <a:rPr lang="en-US" sz="16000" dirty="0" smtClean="0"/>
              <a:t>ensure </a:t>
            </a:r>
            <a:r>
              <a:rPr lang="en-US" sz="16000" dirty="0"/>
              <a:t>no other transmissions are in progress. </a:t>
            </a:r>
            <a:endParaRPr lang="en-US" sz="16000" dirty="0" smtClean="0"/>
          </a:p>
          <a:p>
            <a:r>
              <a:rPr lang="en-US" sz="16000" dirty="0" smtClean="0"/>
              <a:t>Speak </a:t>
            </a:r>
            <a:r>
              <a:rPr lang="en-US" sz="16000" dirty="0"/>
              <a:t>clearly in </a:t>
            </a:r>
            <a:r>
              <a:rPr lang="en-US" sz="16000" dirty="0" smtClean="0"/>
              <a:t>normal </a:t>
            </a:r>
            <a:r>
              <a:rPr lang="en-US" sz="16000" dirty="0"/>
              <a:t>tone of voice and hold </a:t>
            </a:r>
            <a:r>
              <a:rPr lang="en-US" sz="16000" dirty="0" smtClean="0"/>
              <a:t>microphone </a:t>
            </a:r>
            <a:r>
              <a:rPr lang="en-US" sz="16000" dirty="0"/>
              <a:t>about two inches from your </a:t>
            </a:r>
            <a:r>
              <a:rPr lang="en-US" sz="16000" dirty="0" smtClean="0"/>
              <a:t>mouth.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Transmitting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Avoid excessive calling and unnecessary transmissions. Transmit call signs only once when radio conditions are favorable.</a:t>
            </a:r>
          </a:p>
          <a:p>
            <a:r>
              <a:rPr lang="en-US" dirty="0" smtClean="0"/>
              <a:t>After three unsuccessful attempts to contact a station, transmit the </a:t>
            </a:r>
            <a:r>
              <a:rPr lang="en-US" dirty="0" err="1" smtClean="0"/>
              <a:t>proword</a:t>
            </a:r>
            <a:r>
              <a:rPr lang="en-US" dirty="0" smtClean="0"/>
              <a:t> NOTHING HEARD. Establish communications with another station and request assistance in contacting the original unit. Continue contact attempts at reasonable intervals.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Transmitting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Brevity</a:t>
            </a:r>
          </a:p>
          <a:p>
            <a:r>
              <a:rPr lang="en-US" dirty="0" smtClean="0"/>
              <a:t>Professional</a:t>
            </a:r>
          </a:p>
          <a:p>
            <a:r>
              <a:rPr lang="en-US" dirty="0" smtClean="0"/>
              <a:t>Concise</a:t>
            </a:r>
          </a:p>
          <a:p>
            <a:r>
              <a:rPr lang="en-US" dirty="0" smtClean="0"/>
              <a:t>Clear</a:t>
            </a:r>
          </a:p>
          <a:p>
            <a:r>
              <a:rPr lang="en-US" dirty="0" smtClean="0"/>
              <a:t>It’s not a cell phone</a:t>
            </a:r>
          </a:p>
          <a:p>
            <a:r>
              <a:rPr lang="en-US" dirty="0" smtClean="0"/>
              <a:t>Don’t sound like an idiot – the world is listening and it reflects on you and the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End Transmissions With Appropriate Prowords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en-US" b="1" u="sng" dirty="0" smtClean="0"/>
              <a:t>Proword</a:t>
            </a:r>
            <a:r>
              <a:rPr lang="en-US" b="1" dirty="0" smtClean="0"/>
              <a:t>		</a:t>
            </a:r>
            <a:r>
              <a:rPr lang="en-US" b="1" u="sng" dirty="0" smtClean="0"/>
              <a:t>Meaning</a:t>
            </a:r>
          </a:p>
          <a:p>
            <a:pPr marL="400050" lvl="1" indent="0">
              <a:buNone/>
            </a:pPr>
            <a:endParaRPr lang="en-US" u="sng" dirty="0" smtClean="0"/>
          </a:p>
          <a:p>
            <a:pPr marL="400050" lvl="1" indent="0">
              <a:buNone/>
            </a:pPr>
            <a:r>
              <a:rPr lang="en-US" b="1" dirty="0" smtClean="0"/>
              <a:t>OVER</a:t>
            </a:r>
            <a:r>
              <a:rPr lang="en-US" dirty="0" smtClean="0"/>
              <a:t>		Recipient </a:t>
            </a:r>
            <a:r>
              <a:rPr lang="en-US" dirty="0"/>
              <a:t>response </a:t>
            </a:r>
            <a:r>
              <a:rPr lang="en-US" dirty="0" smtClean="0"/>
              <a:t>required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OUT</a:t>
            </a:r>
            <a:r>
              <a:rPr lang="en-US" dirty="0" smtClean="0"/>
              <a:t>		No </a:t>
            </a:r>
            <a:r>
              <a:rPr lang="en-US" dirty="0"/>
              <a:t>response </a:t>
            </a:r>
            <a:r>
              <a:rPr lang="en-US" dirty="0" smtClean="0"/>
              <a:t>required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dirty="0" smtClean="0"/>
              <a:t>WAIT</a:t>
            </a:r>
            <a:r>
              <a:rPr lang="en-US" dirty="0" smtClean="0"/>
              <a:t>		Use </a:t>
            </a:r>
            <a:r>
              <a:rPr lang="en-US" dirty="0"/>
              <a:t>for pauses that require only a few </a:t>
            </a:r>
            <a:r>
              <a:rPr lang="en-US" dirty="0" smtClean="0"/>
              <a:t>			seconds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dirty="0"/>
              <a:t>WAIT </a:t>
            </a:r>
            <a:r>
              <a:rPr lang="en-US" b="1" dirty="0" smtClean="0"/>
              <a:t>OUT</a:t>
            </a:r>
            <a:r>
              <a:rPr lang="en-US" dirty="0" smtClean="0"/>
              <a:t>		Use </a:t>
            </a:r>
            <a:r>
              <a:rPr lang="en-US" dirty="0"/>
              <a:t>for pauses that require more than </a:t>
            </a:r>
            <a:r>
              <a:rPr lang="en-US" dirty="0" smtClean="0"/>
              <a:t>			a few seconds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 Transmitting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(</a:t>
            </a:r>
            <a:r>
              <a:rPr lang="en-US" sz="3900" dirty="0"/>
              <a:t>CALL SIGN) - THIS IS (CALL SIGN) - (ANNOUNCE TRAFFIC) - OVER </a:t>
            </a:r>
          </a:p>
          <a:p>
            <a:r>
              <a:rPr lang="en-US" sz="3900" dirty="0"/>
              <a:t>(CALL SIGN) - THIS IS (CALL SIGN) - OVER </a:t>
            </a:r>
          </a:p>
          <a:p>
            <a:r>
              <a:rPr lang="en-US" sz="3900" dirty="0"/>
              <a:t>If you make a transmission error, transmit the </a:t>
            </a:r>
            <a:r>
              <a:rPr lang="en-US" sz="3900" dirty="0" err="1"/>
              <a:t>proword</a:t>
            </a:r>
            <a:r>
              <a:rPr lang="en-US" sz="3900" dirty="0"/>
              <a:t> CORRECTION followed by the last word, group, </a:t>
            </a:r>
            <a:r>
              <a:rPr lang="en-US" sz="3900" dirty="0" err="1"/>
              <a:t>proword</a:t>
            </a:r>
            <a:r>
              <a:rPr lang="en-US" sz="3900" dirty="0"/>
              <a:t>, or phrase that was correctly sent.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92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R/T Conversation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Selkie – THIS IS Sunset Song – OVER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Sunset Song – THIS IS Selkie – OVER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Selkie – THIS IS Sunset Song.  Request you rendezvous  vicinity Buoy HP at 1500 – OVER.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Sunset Song – THIS IS Selkie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Roger – OVER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IS Sunset Song – OUT 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Missed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Sunset Song – THIS IS Selkie – Request you say again – OVER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Selkie – THIS IS Sunset Song – I SAY AGAIN…  -  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Missed Something After Certain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Sunset Song – THIS IS Selkie – Request you say again ALL AFTER xyz (</a:t>
            </a:r>
            <a:r>
              <a:rPr lang="en-US" b="1" i="1" dirty="0" smtClean="0">
                <a:solidFill>
                  <a:srgbClr val="FF0000"/>
                </a:solidFill>
              </a:rPr>
              <a:t>the last word you understood)</a:t>
            </a:r>
            <a:r>
              <a:rPr lang="en-US" b="1" dirty="0" smtClean="0">
                <a:solidFill>
                  <a:srgbClr val="FF0000"/>
                </a:solidFill>
              </a:rPr>
              <a:t> – OVER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Selkie – THIS IS Sunset Song – I SAY AGAIN ALL AFTER xyz… – OVER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dirty="0" smtClean="0"/>
              <a:t>Knowledge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Read on </a:t>
            </a:r>
            <a:r>
              <a:rPr lang="en-US" sz="3600" dirty="0"/>
              <a:t>your </a:t>
            </a:r>
            <a:r>
              <a:rPr lang="en-US" sz="3600" dirty="0" smtClean="0"/>
              <a:t>own</a:t>
            </a:r>
          </a:p>
          <a:p>
            <a:r>
              <a:rPr lang="en-US" sz="3600" dirty="0" smtClean="0"/>
              <a:t>Reinforce on the water</a:t>
            </a:r>
          </a:p>
          <a:p>
            <a:r>
              <a:rPr lang="en-US" sz="3600" dirty="0" smtClean="0"/>
              <a:t>Ask questions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9" name="Content Placeholder 5" descr="6 Best Images of Sailing Ship Sail Diagram - Sailboat Parts Diagram, Sailboat Sail Parts and Sa - Windows Internet Explorer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14698" r="13122"/>
          <a:stretch/>
        </p:blipFill>
        <p:spPr>
          <a:xfrm>
            <a:off x="4648200" y="1752600"/>
            <a:ext cx="4038600" cy="3372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59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MAYDAY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A </a:t>
            </a:r>
            <a:r>
              <a:rPr lang="en-US" sz="4400" dirty="0"/>
              <a:t>distress signal indicating a ship, aircraft, or other vehicle is threatened by </a:t>
            </a:r>
            <a:r>
              <a:rPr lang="en-US" sz="4400" u="sng" dirty="0"/>
              <a:t>grave and imminent danger, and requires immediate assistance. </a:t>
            </a:r>
            <a:r>
              <a:rPr lang="en-US" u="sng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You Hear a MAYDAY Call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All </a:t>
            </a:r>
            <a:r>
              <a:rPr lang="en-US" sz="4300" dirty="0"/>
              <a:t>stations hearing a distress call shall </a:t>
            </a:r>
            <a:r>
              <a:rPr lang="en-US" sz="4300" u="sng" dirty="0"/>
              <a:t>immediately cease transmissions</a:t>
            </a:r>
            <a:r>
              <a:rPr lang="en-US" sz="4300" dirty="0"/>
              <a:t> that might interfere with the distress traffic and shall continue to monitor the frequency on which the call was heard </a:t>
            </a:r>
            <a:r>
              <a:rPr lang="en-US" sz="4300" u="sng" dirty="0"/>
              <a:t>until satisfied that assistance is being rendered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for MAYDAY Call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“Mayday – Mayday – Mayday” </a:t>
            </a:r>
          </a:p>
          <a:p>
            <a:r>
              <a:rPr lang="en-US" dirty="0" smtClean="0"/>
              <a:t>“THIS IS”</a:t>
            </a:r>
          </a:p>
          <a:p>
            <a:r>
              <a:rPr lang="en-US" dirty="0" smtClean="0"/>
              <a:t>Distressed units name (three times)</a:t>
            </a:r>
          </a:p>
          <a:p>
            <a:r>
              <a:rPr lang="en-US" dirty="0" smtClean="0"/>
              <a:t>Position</a:t>
            </a:r>
          </a:p>
          <a:p>
            <a:r>
              <a:rPr lang="en-US" dirty="0" smtClean="0"/>
              <a:t>Number of persons on board (POB)</a:t>
            </a:r>
          </a:p>
          <a:p>
            <a:r>
              <a:rPr lang="en-US" dirty="0" smtClean="0"/>
              <a:t>Nature of distress</a:t>
            </a:r>
          </a:p>
          <a:p>
            <a:r>
              <a:rPr lang="en-US" dirty="0" smtClean="0"/>
              <a:t>Type of assistance required</a:t>
            </a:r>
          </a:p>
          <a:p>
            <a:r>
              <a:rPr lang="en-US" dirty="0" smtClean="0"/>
              <a:t>Description of vessel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MAYDAY Transmission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MAYDAY </a:t>
            </a:r>
            <a:r>
              <a:rPr lang="en-US" dirty="0"/>
              <a:t>(three times) - THIS IS SWAMPER (three times) - I'M A 46 FOOT CABIN CRUISER, WHITE HULL WITH BLUE TRIM </a:t>
            </a:r>
            <a:r>
              <a:rPr lang="en-US" dirty="0" smtClean="0"/>
              <a:t>- </a:t>
            </a:r>
            <a:r>
              <a:rPr lang="en-US" dirty="0"/>
              <a:t>MY POSITION IS TWO MILES 126 DEGREES TRUE FROM WINDY POINT - THREE PERSONS ONBOARD - I LOST POWER AND THE SEAS ARE GETTING ROUGH - REQUEST ASSISTANCE – OVER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 - 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An </a:t>
            </a:r>
            <a:r>
              <a:rPr lang="en-US" sz="4000" dirty="0"/>
              <a:t>urgency signal indicating the calling station has an </a:t>
            </a:r>
            <a:r>
              <a:rPr lang="en-US" sz="4000" u="sng" dirty="0"/>
              <a:t>urgent message </a:t>
            </a:r>
            <a:r>
              <a:rPr lang="en-US" sz="4000" dirty="0"/>
              <a:t>to transmit </a:t>
            </a:r>
            <a:r>
              <a:rPr lang="en-US" sz="4000" u="sng" dirty="0"/>
              <a:t>about the safety of a ship</a:t>
            </a:r>
            <a:r>
              <a:rPr lang="en-US" sz="4000" dirty="0"/>
              <a:t>, aircraft or other vehicle, or the </a:t>
            </a:r>
            <a:r>
              <a:rPr lang="en-US" sz="4000" u="sng" dirty="0"/>
              <a:t>safety of a person</a:t>
            </a:r>
            <a:r>
              <a:rPr lang="en-US" sz="4000" dirty="0"/>
              <a:t>. Pronounced “PAHN-PAHN.”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PAN – PAN Transmission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Announcement (use channel 16/2182 kHz): PAHN-PAHN (three times) - ALL STATIONS (three times) - THIS IS (voice call sign three times) - </a:t>
            </a:r>
            <a:r>
              <a:rPr lang="en-US" dirty="0" smtClean="0"/>
              <a:t>BREAK </a:t>
            </a:r>
            <a:r>
              <a:rPr lang="en-US" dirty="0"/>
              <a:t>- (brief identifying data) - LISTEN (working channel frequency) - OUT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2524</Words>
  <Application>Microsoft Office PowerPoint</Application>
  <PresentationFormat>On-screen Show (4:3)</PresentationFormat>
  <Paragraphs>460</Paragraphs>
  <Slides>95</Slides>
  <Notes>1</Notes>
  <HiddenSlides>32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Arial</vt:lpstr>
      <vt:lpstr>Calibri</vt:lpstr>
      <vt:lpstr>Office Theme</vt:lpstr>
      <vt:lpstr>Crew Development Seminar</vt:lpstr>
      <vt:lpstr>What Are We Going to Talk About?</vt:lpstr>
      <vt:lpstr>Sail With Skippers Who:</vt:lpstr>
      <vt:lpstr>Important Attributes for Crew</vt:lpstr>
      <vt:lpstr>Important Attributes for Crew</vt:lpstr>
      <vt:lpstr>PowerPoint Presentation</vt:lpstr>
      <vt:lpstr>Positive Attitude</vt:lpstr>
      <vt:lpstr>Positive Attitude</vt:lpstr>
      <vt:lpstr>Knowledge</vt:lpstr>
      <vt:lpstr>Performance</vt:lpstr>
      <vt:lpstr>What Do You Need to Know?</vt:lpstr>
      <vt:lpstr>Rule # 1: Skipper Is in Charge</vt:lpstr>
      <vt:lpstr>Things to Do</vt:lpstr>
      <vt:lpstr>Things Not to Do</vt:lpstr>
      <vt:lpstr>What to Know</vt:lpstr>
      <vt:lpstr>What Knots to Know</vt:lpstr>
      <vt:lpstr>Sailing Fundamentals for Crew</vt:lpstr>
      <vt:lpstr>What Makes a Sailboat Go  Basic Aerodynamics </vt:lpstr>
      <vt:lpstr>What Makes a Sailboat Go  Forces Acting on a Sail</vt:lpstr>
      <vt:lpstr>Points of Sail</vt:lpstr>
      <vt:lpstr>Upwind</vt:lpstr>
      <vt:lpstr>Tacking</vt:lpstr>
      <vt:lpstr>Downwind</vt:lpstr>
      <vt:lpstr>Jibing/Gybing</vt:lpstr>
      <vt:lpstr>Basic Parts of a Sailboat</vt:lpstr>
      <vt:lpstr>Parts of a Flying Scot</vt:lpstr>
      <vt:lpstr>Safety Items Keep Clear of the Following</vt:lpstr>
      <vt:lpstr>Safety Items Keep Clear of the Following</vt:lpstr>
      <vt:lpstr>Boom Vang, Outhaul &amp; Winch Box</vt:lpstr>
      <vt:lpstr>Centerboard and Rollers and Cleat</vt:lpstr>
      <vt:lpstr>Safety Items</vt:lpstr>
      <vt:lpstr>What Should You Bring</vt:lpstr>
      <vt:lpstr>What Should You Bring</vt:lpstr>
      <vt:lpstr>Actions/Behaviors of Effective Crew</vt:lpstr>
      <vt:lpstr>Lookout – Observe and Report</vt:lpstr>
      <vt:lpstr>Safety Observer - Observe and Report</vt:lpstr>
      <vt:lpstr>Monitor Boat Performance Don’t Be a Robot</vt:lpstr>
      <vt:lpstr>Quick Reactions to Help Avoid Disaster</vt:lpstr>
      <vt:lpstr>Attentive Crew Can Save the Day</vt:lpstr>
      <vt:lpstr>Immediate Actions Upon Grounding  </vt:lpstr>
      <vt:lpstr>Communicator</vt:lpstr>
      <vt:lpstr>Odd Jobs</vt:lpstr>
      <vt:lpstr>Getting Underway</vt:lpstr>
      <vt:lpstr>Docking</vt:lpstr>
      <vt:lpstr>Docking With a Catch</vt:lpstr>
      <vt:lpstr>Sailing The Boat</vt:lpstr>
      <vt:lpstr>Trimming the Jib – Be Proactive</vt:lpstr>
      <vt:lpstr>Tacking – Jib Trim  </vt:lpstr>
      <vt:lpstr>Flying Scots Sail Better Flat Easier to Sail and Faster</vt:lpstr>
      <vt:lpstr>Special Stuff</vt:lpstr>
      <vt:lpstr>Hydrilla</vt:lpstr>
      <vt:lpstr>Towing</vt:lpstr>
      <vt:lpstr>Risk Assessment</vt:lpstr>
      <vt:lpstr>Conflict Resolution</vt:lpstr>
      <vt:lpstr>Spinnakers  The Devil’s Playground</vt:lpstr>
      <vt:lpstr>Spinnaker Advice  </vt:lpstr>
      <vt:lpstr>To Avoid This</vt:lpstr>
      <vt:lpstr>Race Considerations</vt:lpstr>
      <vt:lpstr>General</vt:lpstr>
      <vt:lpstr>Jib Trimmer</vt:lpstr>
      <vt:lpstr>After the Start Who’s Doing What?</vt:lpstr>
      <vt:lpstr>What to Report</vt:lpstr>
      <vt:lpstr>What to Think About</vt:lpstr>
      <vt:lpstr>Spinnaker Rigging </vt:lpstr>
      <vt:lpstr>Spinnaker Hoist/Set </vt:lpstr>
      <vt:lpstr>Spinnaker Hoist/Set</vt:lpstr>
      <vt:lpstr>Guy, Topping Lift, Mast</vt:lpstr>
      <vt:lpstr>Spinnaker Douse/Takedown </vt:lpstr>
      <vt:lpstr>Expectations</vt:lpstr>
      <vt:lpstr>Expect to:</vt:lpstr>
      <vt:lpstr>Expectations</vt:lpstr>
      <vt:lpstr>Skipper Leadership</vt:lpstr>
      <vt:lpstr>Skipper – Leadership A ship has but one Captain</vt:lpstr>
      <vt:lpstr>Skipper – Leadership</vt:lpstr>
      <vt:lpstr>Skipper – Leadership</vt:lpstr>
      <vt:lpstr>Mentor Your Crew - Progressively</vt:lpstr>
      <vt:lpstr>Let them concentrate on steering only, initially, and not worry about sail trim</vt:lpstr>
      <vt:lpstr>Coaching Tips</vt:lpstr>
      <vt:lpstr>Get Out There</vt:lpstr>
      <vt:lpstr>Back Up Slides</vt:lpstr>
      <vt:lpstr>Proper Radio Telephone Procedures</vt:lpstr>
      <vt:lpstr>Transmitting</vt:lpstr>
      <vt:lpstr>Transmitting Guidelines</vt:lpstr>
      <vt:lpstr>Transmitting Guidelines</vt:lpstr>
      <vt:lpstr>End Transmissions With Appropriate Prowords</vt:lpstr>
      <vt:lpstr>Proper Transmitting</vt:lpstr>
      <vt:lpstr>Example R/T Conversation</vt:lpstr>
      <vt:lpstr>If You Missed Something</vt:lpstr>
      <vt:lpstr>If You Missed Something After Certain Point</vt:lpstr>
      <vt:lpstr>MAYDAY</vt:lpstr>
      <vt:lpstr>If You Hear a MAYDAY Call</vt:lpstr>
      <vt:lpstr>Information for MAYDAY Call</vt:lpstr>
      <vt:lpstr>Example MAYDAY Transmission</vt:lpstr>
      <vt:lpstr>PAN - PAN</vt:lpstr>
      <vt:lpstr>Example PAN – PAN Transmission</vt:lpstr>
    </vt:vector>
  </TitlesOfParts>
  <Company>Department of Homeland Security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Fun and Growth</dc:title>
  <dc:creator>Beckett, David (CTR)</dc:creator>
  <cp:lastModifiedBy>Beckett, David (CTR)</cp:lastModifiedBy>
  <cp:revision>167</cp:revision>
  <dcterms:created xsi:type="dcterms:W3CDTF">2014-12-17T21:16:16Z</dcterms:created>
  <dcterms:modified xsi:type="dcterms:W3CDTF">2018-11-13T20:07:51Z</dcterms:modified>
</cp:coreProperties>
</file>